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25" r:id="rId2"/>
    <p:sldMasterId id="2147483769" r:id="rId3"/>
  </p:sldMasterIdLst>
  <p:notesMasterIdLst>
    <p:notesMasterId r:id="rId55"/>
  </p:notesMasterIdLst>
  <p:handoutMasterIdLst>
    <p:handoutMasterId r:id="rId56"/>
  </p:handoutMasterIdLst>
  <p:sldIdLst>
    <p:sldId id="291" r:id="rId4"/>
    <p:sldId id="278" r:id="rId5"/>
    <p:sldId id="389" r:id="rId6"/>
    <p:sldId id="290" r:id="rId7"/>
    <p:sldId id="421" r:id="rId8"/>
    <p:sldId id="390" r:id="rId9"/>
    <p:sldId id="392" r:id="rId10"/>
    <p:sldId id="414" r:id="rId11"/>
    <p:sldId id="424" r:id="rId12"/>
    <p:sldId id="435" r:id="rId13"/>
    <p:sldId id="436" r:id="rId14"/>
    <p:sldId id="437" r:id="rId15"/>
    <p:sldId id="425" r:id="rId16"/>
    <p:sldId id="352" r:id="rId17"/>
    <p:sldId id="427" r:id="rId18"/>
    <p:sldId id="354" r:id="rId19"/>
    <p:sldId id="415" r:id="rId20"/>
    <p:sldId id="367" r:id="rId21"/>
    <p:sldId id="368" r:id="rId22"/>
    <p:sldId id="416" r:id="rId23"/>
    <p:sldId id="417" r:id="rId24"/>
    <p:sldId id="371" r:id="rId25"/>
    <p:sldId id="366" r:id="rId26"/>
    <p:sldId id="372" r:id="rId27"/>
    <p:sldId id="404" r:id="rId28"/>
    <p:sldId id="374" r:id="rId29"/>
    <p:sldId id="359" r:id="rId30"/>
    <p:sldId id="355" r:id="rId31"/>
    <p:sldId id="370" r:id="rId32"/>
    <p:sldId id="400" r:id="rId33"/>
    <p:sldId id="418" r:id="rId34"/>
    <p:sldId id="362" r:id="rId35"/>
    <p:sldId id="401" r:id="rId36"/>
    <p:sldId id="363" r:id="rId37"/>
    <p:sldId id="364" r:id="rId38"/>
    <p:sldId id="383" r:id="rId39"/>
    <p:sldId id="384" r:id="rId40"/>
    <p:sldId id="387" r:id="rId41"/>
    <p:sldId id="439" r:id="rId42"/>
    <p:sldId id="428" r:id="rId43"/>
    <p:sldId id="386" r:id="rId44"/>
    <p:sldId id="406" r:id="rId45"/>
    <p:sldId id="430" r:id="rId46"/>
    <p:sldId id="431" r:id="rId47"/>
    <p:sldId id="433" r:id="rId48"/>
    <p:sldId id="388" r:id="rId49"/>
    <p:sldId id="405" r:id="rId50"/>
    <p:sldId id="429" r:id="rId51"/>
    <p:sldId id="434" r:id="rId52"/>
    <p:sldId id="420" r:id="rId53"/>
    <p:sldId id="438" r:id="rId54"/>
  </p:sldIdLst>
  <p:sldSz cx="12192000" cy="6858000"/>
  <p:notesSz cx="6797675" cy="9928225"/>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a:srgbClr val="005828"/>
    <a:srgbClr val="007635"/>
    <a:srgbClr val="007A37"/>
    <a:srgbClr val="E46C0A"/>
    <a:srgbClr val="2CBA5B"/>
    <a:srgbClr val="FFFFCC"/>
    <a:srgbClr val="FFCC66"/>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82" autoAdjust="0"/>
    <p:restoredTop sz="94660"/>
  </p:normalViewPr>
  <p:slideViewPr>
    <p:cSldViewPr snapToGrid="0">
      <p:cViewPr>
        <p:scale>
          <a:sx n="121" d="100"/>
          <a:sy n="121" d="100"/>
        </p:scale>
        <p:origin x="-258" y="216"/>
      </p:cViewPr>
      <p:guideLst>
        <p:guide orient="horz" pos="2160"/>
        <p:guide pos="3840"/>
      </p:guideLst>
    </p:cSldViewPr>
  </p:slideViewPr>
  <p:notesTextViewPr>
    <p:cViewPr>
      <p:scale>
        <a:sx n="3" d="2"/>
        <a:sy n="3" d="2"/>
      </p:scale>
      <p:origin x="0" y="0"/>
    </p:cViewPr>
  </p:notesTextViewPr>
  <p:notesViewPr>
    <p:cSldViewPr snapToGrid="0">
      <p:cViewPr varScale="1">
        <p:scale>
          <a:sx n="85" d="100"/>
          <a:sy n="85" d="100"/>
        </p:scale>
        <p:origin x="-3834" y="-96"/>
      </p:cViewPr>
      <p:guideLst>
        <p:guide orient="horz" pos="2880"/>
        <p:guide orient="horz" pos="3127"/>
        <p:guide pos="216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F77798C0-307F-4D99-8B60-E6B1EE525207}" type="datetimeFigureOut">
              <a:rPr lang="el-GR" smtClean="0"/>
              <a:t>27/2/2020</a:t>
            </a:fld>
            <a:endParaRPr lang="el-GR"/>
          </a:p>
        </p:txBody>
      </p:sp>
      <p:sp>
        <p:nvSpPr>
          <p:cNvPr id="4" name="Θέση υποσέλιδου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l-GR"/>
          </a:p>
        </p:txBody>
      </p:sp>
      <p:sp>
        <p:nvSpPr>
          <p:cNvPr id="5" name="Θέση αριθμού διαφάνειας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AFC63A26-3130-45B7-8081-DB093860B5BD}" type="slidenum">
              <a:rPr lang="el-GR" smtClean="0"/>
              <a:t>‹#›</a:t>
            </a:fld>
            <a:endParaRPr lang="el-GR"/>
          </a:p>
        </p:txBody>
      </p:sp>
    </p:spTree>
    <p:extLst>
      <p:ext uri="{BB962C8B-B14F-4D97-AF65-F5344CB8AC3E}">
        <p14:creationId xmlns:p14="http://schemas.microsoft.com/office/powerpoint/2010/main" val="2409370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E1D45A56-D0BB-42C0-B1F4-D30CD43A0DD5}" type="datetimeFigureOut">
              <a:rPr lang="el-GR" smtClean="0"/>
              <a:t>27/2/2020</a:t>
            </a:fld>
            <a:endParaRPr lang="el-GR"/>
          </a:p>
        </p:txBody>
      </p:sp>
      <p:sp>
        <p:nvSpPr>
          <p:cNvPr id="4" name="Θέση εικόνας διαφάνειας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6" name="Θέση υποσέλιδου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5F1FD43-3275-4B93-8F7F-FB837F235C92}" type="slidenum">
              <a:rPr lang="el-GR" smtClean="0"/>
              <a:t>‹#›</a:t>
            </a:fld>
            <a:endParaRPr lang="el-GR"/>
          </a:p>
        </p:txBody>
      </p:sp>
    </p:spTree>
    <p:extLst>
      <p:ext uri="{BB962C8B-B14F-4D97-AF65-F5344CB8AC3E}">
        <p14:creationId xmlns:p14="http://schemas.microsoft.com/office/powerpoint/2010/main" val="119846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640B91-E900-4CB8-B897-0003534C99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A22399FA-7A9E-466D-884A-4BFDCFAEC8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7AF698D1-108D-4ADA-BEE8-63FCE29BC410}"/>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B7B9BA1E-82F1-45AD-B64B-523169461C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C77A99AD-7FF9-42EA-BFF6-F67D5A443AE6}"/>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94416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B23B3B-08B5-41DA-93C1-F09F514C362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1FE58D2C-93DB-4F28-AD73-3D8BCC44A6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885F243-7E74-4AEC-AB73-D0A409DCFCA4}"/>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4C103F70-FB0A-4D84-8A9B-4334E4849F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384BC402-6269-4399-8E17-A9FBF52AA3C2}"/>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2970021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46AF114-CEEF-4B74-8DEA-CE68FC305A2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F8F5A24E-4EC9-4E72-9FC9-4272FEF007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07421A97-302A-4E6C-9D7C-9591C9B95D0A}"/>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D4A83730-0DD7-41AE-B612-0990164DD3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2EBD18DC-7C8D-4791-BCF8-980D426B44A4}"/>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2876775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fld id="{1E703F27-7720-452D-8FAB-DF33AF1DE14B}" type="datetimeFigureOut">
              <a:rPr lang="el-GR" smtClean="0"/>
              <a:t>27/2/2020</a:t>
            </a:fld>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22618" y="4532234"/>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831303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3_Διαφάνεια τίτλου">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fld id="{1E703F27-7720-452D-8FAB-DF33AF1DE14B}" type="datetimeFigureOut">
              <a:rPr lang="el-GR" smtClean="0"/>
              <a:t>27/2/2020</a:t>
            </a:fld>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spTree>
    <p:extLst>
      <p:ext uri="{BB962C8B-B14F-4D97-AF65-F5344CB8AC3E}">
        <p14:creationId xmlns:p14="http://schemas.microsoft.com/office/powerpoint/2010/main" val="901823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Διαφάνεια τίτλου">
    <p:spTree>
      <p:nvGrpSpPr>
        <p:cNvPr id="1" name=""/>
        <p:cNvGrpSpPr/>
        <p:nvPr/>
      </p:nvGrpSpPr>
      <p:grpSpPr>
        <a:xfrm>
          <a:off x="0" y="0"/>
          <a:ext cx="0" cy="0"/>
          <a:chOff x="0" y="0"/>
          <a:chExt cx="0" cy="0"/>
        </a:xfrm>
      </p:grpSpPr>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fld id="{1E703F27-7720-452D-8FAB-DF33AF1DE14B}" type="datetimeFigureOut">
              <a:rPr lang="el-GR" smtClean="0"/>
              <a:t>27/2/2020</a:t>
            </a:fld>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09366" y="3485325"/>
            <a:ext cx="1800000" cy="0"/>
          </a:xfrm>
          <a:prstGeom prst="line">
            <a:avLst/>
          </a:prstGeom>
          <a:ln w="50800">
            <a:solidFill>
              <a:schemeClr val="accent1"/>
            </a:solidFill>
          </a:ln>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017449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2_Διαφάνεια τίτλου">
    <p:spTree>
      <p:nvGrpSpPr>
        <p:cNvPr id="1" name=""/>
        <p:cNvGrpSpPr/>
        <p:nvPr/>
      </p:nvGrpSpPr>
      <p:grpSpPr>
        <a:xfrm>
          <a:off x="0" y="0"/>
          <a:ext cx="0" cy="0"/>
          <a:chOff x="0" y="0"/>
          <a:chExt cx="0" cy="0"/>
        </a:xfrm>
      </p:grpSpPr>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fld id="{1E703F27-7720-452D-8FAB-DF33AF1DE14B}" type="datetimeFigureOut">
              <a:rPr lang="el-GR" smtClean="0"/>
              <a:t>27/2/2020</a:t>
            </a:fld>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09366" y="4443249"/>
            <a:ext cx="1800000" cy="0"/>
          </a:xfrm>
          <a:prstGeom prst="line">
            <a:avLst/>
          </a:prstGeom>
          <a:ln w="50800">
            <a:solidFill>
              <a:schemeClr val="accent1"/>
            </a:solidFill>
          </a:ln>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4278267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17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12"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cxnSp>
        <p:nvCxnSpPr>
          <p:cNvPr id="14" name="Ευθεία γραμμή σύνδεσης 13"/>
          <p:cNvCxnSpPr/>
          <p:nvPr/>
        </p:nvCxnSpPr>
        <p:spPr>
          <a:xfrm flipV="1">
            <a:off x="5209366" y="3485325"/>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00808030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lvl1pPr>
            <a:lvl2pPr>
              <a:defRPr sz="1800"/>
            </a:lvl2pPr>
            <a:lvl3pPr>
              <a:defRPr sz="1600"/>
            </a:lvl3pPr>
            <a:lvl4pPr>
              <a:defRPr sz="1400"/>
            </a:lvl4pPr>
            <a:lvl5pPr>
              <a:defRPr sz="1400"/>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pic>
        <p:nvPicPr>
          <p:cNvPr id="10" name="Εικόνα 9"/>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1" name="Ευθεία γραμμή σύνδεσης 10"/>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03446755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_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bg2"/>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0"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pic>
        <p:nvPicPr>
          <p:cNvPr id="11" name="Εικόνα 10"/>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2" name="Ευθεία γραμμή σύνδεσης 11"/>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232642032"/>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_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2"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pic>
        <p:nvPicPr>
          <p:cNvPr id="10" name="Εικόνα 9"/>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1" name="Ευθεία γραμμή σύνδεσης 10"/>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78063996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FBE845-3118-44DD-B87E-901CFFEC771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35634212-48D3-4B26-8F40-F8C25B6077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F2799E68-0517-44C7-9D0C-7291CB545D88}"/>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6C1242F9-0DE2-4172-8FA5-DF82803DB6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B3DA523B-E33D-4D93-A61B-8DCA23C9C9D3}"/>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38465595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5_Τίτλος και περιεχόμενο">
    <p:bg>
      <p:bgRef idx="1001">
        <a:schemeClr val="bg2"/>
      </p:bgRef>
    </p:bg>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3"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pic>
        <p:nvPicPr>
          <p:cNvPr id="11" name="Εικόνα 10"/>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7465"/>
          </a:xfrm>
          <a:prstGeom prst="rect">
            <a:avLst/>
          </a:prstGeom>
        </p:spPr>
      </p:pic>
      <p:cxnSp>
        <p:nvCxnSpPr>
          <p:cNvPr id="12" name="Ευθεία γραμμή σύνδεσης 11"/>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346524601"/>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773985"/>
            <a:ext cx="10972800" cy="1103312"/>
          </a:xfrm>
        </p:spPr>
        <p:txBody>
          <a:bodyPr/>
          <a:lstStyle>
            <a:lvl1pPr marL="87313" indent="0">
              <a:lnSpc>
                <a:spcPct val="90000"/>
              </a:lnSpc>
              <a:defRPr sz="32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190894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sp>
        <p:nvSpPr>
          <p:cNvPr id="17" name="TextBox 16"/>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cxnSp>
        <p:nvCxnSpPr>
          <p:cNvPr id="19" name="Ευθεία γραμμή σύνδεσης 1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03957404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1_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773985"/>
            <a:ext cx="10972800" cy="1103312"/>
          </a:xfrm>
        </p:spPr>
        <p:txBody>
          <a:bodyPr/>
          <a:lstStyle>
            <a:lvl1pPr marL="87313" indent="0">
              <a:lnSpc>
                <a:spcPct val="90000"/>
              </a:lnSpc>
              <a:defRPr sz="32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20"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cxnSp>
        <p:nvCxnSpPr>
          <p:cNvPr id="17" name="Ευθεία γραμμή σύνδεσης 16"/>
          <p:cNvCxnSpPr/>
          <p:nvPr/>
        </p:nvCxnSpPr>
        <p:spPr>
          <a:xfrm flipH="1" flipV="1">
            <a:off x="604837" y="845892"/>
            <a:ext cx="2" cy="900000"/>
          </a:xfrm>
          <a:prstGeom prst="line">
            <a:avLst/>
          </a:prstGeom>
          <a:ln w="635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797795198"/>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7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183069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pic>
        <p:nvPicPr>
          <p:cNvPr id="23" name="Εικόνα 22"/>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24"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5" name="Title 6"/>
          <p:cNvSpPr>
            <a:spLocks noGrp="1"/>
          </p:cNvSpPr>
          <p:nvPr>
            <p:ph type="title"/>
          </p:nvPr>
        </p:nvSpPr>
        <p:spPr>
          <a:xfrm>
            <a:off x="609600" y="845892"/>
            <a:ext cx="10972800" cy="900000"/>
          </a:xfrm>
        </p:spPr>
        <p:txBody>
          <a:bodyPr/>
          <a:lstStyle>
            <a:lvl1pPr marL="87313" indent="0">
              <a:defRPr sz="3200" b="1">
                <a:solidFill>
                  <a:schemeClr val="tx2">
                    <a:lumMod val="75000"/>
                  </a:schemeClr>
                </a:solidFill>
              </a:defRPr>
            </a:lvl1pPr>
          </a:lstStyle>
          <a:p>
            <a:r>
              <a:rPr lang="el-GR"/>
              <a:t>Στυλ κύριου τίτλου</a:t>
            </a:r>
            <a:endParaRPr lang="en-US" dirty="0"/>
          </a:p>
        </p:txBody>
      </p:sp>
    </p:spTree>
    <p:extLst>
      <p:ext uri="{BB962C8B-B14F-4D97-AF65-F5344CB8AC3E}">
        <p14:creationId xmlns:p14="http://schemas.microsoft.com/office/powerpoint/2010/main" val="3288584244"/>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4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Title 6"/>
          <p:cNvSpPr>
            <a:spLocks noGrp="1"/>
          </p:cNvSpPr>
          <p:nvPr>
            <p:ph type="title"/>
          </p:nvPr>
        </p:nvSpPr>
        <p:spPr>
          <a:xfrm>
            <a:off x="609600" y="984122"/>
            <a:ext cx="10972800" cy="900000"/>
          </a:xfrm>
        </p:spPr>
        <p:txBody>
          <a:bodyPr/>
          <a:lstStyle>
            <a:lvl1pPr marL="87313" indent="0">
              <a:defRPr sz="3200" b="1">
                <a:solidFill>
                  <a:schemeClr val="tx2">
                    <a:lumMod val="75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H="1" flipV="1">
            <a:off x="614766" y="992059"/>
            <a:ext cx="2" cy="900000"/>
          </a:xfrm>
          <a:prstGeom prst="line">
            <a:avLst/>
          </a:prstGeom>
          <a:ln w="635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88560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6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7719681"/>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8_Κεφαλίδα ενότητας">
    <p:bg>
      <p:bgRef idx="1001">
        <a:schemeClr val="bg2"/>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pic>
        <p:nvPicPr>
          <p:cNvPr id="21" name="Εικόνα 20"/>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22"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1236689"/>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0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cxnSp>
        <p:nvCxnSpPr>
          <p:cNvPr id="20" name="Ευθεία γραμμή σύνδεσης 19"/>
          <p:cNvCxnSpPr/>
          <p:nvPr/>
        </p:nvCxnSpPr>
        <p:spPr>
          <a:xfrm flipV="1">
            <a:off x="769259" y="2097629"/>
            <a:ext cx="1800000" cy="0"/>
          </a:xfrm>
          <a:prstGeom prst="line">
            <a:avLst/>
          </a:prstGeom>
          <a:ln w="50800">
            <a:solidFill>
              <a:schemeClr val="bg2"/>
            </a:solidFill>
          </a:ln>
          <a:effectLst/>
        </p:spPr>
        <p:style>
          <a:lnRef idx="3">
            <a:schemeClr val="accent6"/>
          </a:lnRef>
          <a:fillRef idx="0">
            <a:schemeClr val="accent6"/>
          </a:fillRef>
          <a:effectRef idx="2">
            <a:schemeClr val="accent6"/>
          </a:effectRef>
          <a:fontRef idx="minor">
            <a:schemeClr val="tx1"/>
          </a:fontRef>
        </p:style>
      </p:cxnSp>
      <p:cxnSp>
        <p:nvCxnSpPr>
          <p:cNvPr id="21"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749840"/>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2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rot="10800000">
            <a:off x="8624888" y="9525"/>
            <a:ext cx="3563937"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8" name="Εικόνα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0207" y="1679574"/>
            <a:ext cx="8271588" cy="2889265"/>
          </a:xfrm>
          <a:prstGeom prst="rect">
            <a:avLst/>
          </a:prstGeom>
        </p:spPr>
      </p:pic>
    </p:spTree>
    <p:extLst>
      <p:ext uri="{BB962C8B-B14F-4D97-AF65-F5344CB8AC3E}">
        <p14:creationId xmlns:p14="http://schemas.microsoft.com/office/powerpoint/2010/main" val="1479811586"/>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Τίτλος και περιεχόμενο">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10972800" cy="4648200"/>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a:p>
        </p:txBody>
      </p:sp>
      <p:sp>
        <p:nvSpPr>
          <p:cNvPr id="7" name="Title 6"/>
          <p:cNvSpPr>
            <a:spLocks noGrp="1"/>
          </p:cNvSpPr>
          <p:nvPr>
            <p:ph type="title"/>
          </p:nvPr>
        </p:nvSpPr>
        <p:spPr>
          <a:xfrm>
            <a:off x="1943724" y="0"/>
            <a:ext cx="10972800" cy="1103312"/>
          </a:xfrm>
        </p:spPr>
        <p:txBody>
          <a:bodyPr/>
          <a:lstStyle/>
          <a:p>
            <a:r>
              <a:rPr lang="el-GR"/>
              <a:t>Στυλ κύριου τίτλου</a:t>
            </a:r>
            <a:endParaRPr lang="en-US"/>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p:txBody>
          <a:bodyPr/>
          <a:lstStyle>
            <a:lvl1pPr>
              <a:defRPr/>
            </a:lvl1pPr>
          </a:lstStyle>
          <a:p>
            <a:fld id="{F52778A1-D537-48C3-9DD5-892CAF1D2964}" type="slidenum">
              <a:rPr lang="el-GR" smtClean="0"/>
              <a:t>‹#›</a:t>
            </a:fld>
            <a:endParaRPr lang="el-GR"/>
          </a:p>
        </p:txBody>
      </p:sp>
    </p:spTree>
    <p:extLst>
      <p:ext uri="{BB962C8B-B14F-4D97-AF65-F5344CB8AC3E}">
        <p14:creationId xmlns:p14="http://schemas.microsoft.com/office/powerpoint/2010/main" val="3076034195"/>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B97D43-39D2-462F-A83E-826BF88C12C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D62E6ABB-8A95-423A-8E65-7F271FA73B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0417938C-91E9-4E8E-AEA8-B2B98A1760A3}"/>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FF07BD46-99EE-4D8C-A8A4-A566FEF645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CDBEE9DA-8BB7-4FD1-9A5F-5F91FAE10A76}"/>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10775583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Τίτλος και περιεχόμενο">
    <p:bg>
      <p:bgPr>
        <a:solidFill>
          <a:srgbClr val="7F7F7F"/>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10972800" cy="4648200"/>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a:p>
        </p:txBody>
      </p:sp>
      <p:sp>
        <p:nvSpPr>
          <p:cNvPr id="7" name="Title 6"/>
          <p:cNvSpPr>
            <a:spLocks noGrp="1"/>
          </p:cNvSpPr>
          <p:nvPr>
            <p:ph type="title"/>
          </p:nvPr>
        </p:nvSpPr>
        <p:spPr/>
        <p:txBody>
          <a:bodyPr/>
          <a:lstStyle/>
          <a:p>
            <a:r>
              <a:rPr lang="el-GR"/>
              <a:t>Στυλ κύριου τίτλου</a:t>
            </a:r>
            <a:endParaRPr lang="en-US"/>
          </a:p>
        </p:txBody>
      </p:sp>
      <p:sp>
        <p:nvSpPr>
          <p:cNvPr id="4" name="Date Placeholder 13"/>
          <p:cNvSpPr>
            <a:spLocks noGrp="1"/>
          </p:cNvSpPr>
          <p:nvPr>
            <p:ph type="dt" sz="half" idx="10"/>
          </p:nvPr>
        </p:nvSpPr>
        <p:spPr/>
        <p:txBody>
          <a:bodyPr/>
          <a:lstStyle>
            <a:lvl1pPr>
              <a:defRPr/>
            </a:lvl1pPr>
          </a:lstStyle>
          <a:p>
            <a:fld id="{1E703F27-7720-452D-8FAB-DF33AF1DE14B}" type="datetimeFigureOut">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p:txBody>
          <a:bodyPr/>
          <a:lstStyle>
            <a:lvl1pPr>
              <a:defRPr/>
            </a:lvl1pPr>
          </a:lstStyle>
          <a:p>
            <a:fld id="{F52778A1-D537-48C3-9DD5-892CAF1D2964}" type="slidenum">
              <a:rPr lang="el-GR" smtClean="0"/>
              <a:t>‹#›</a:t>
            </a:fld>
            <a:endParaRPr lang="el-GR"/>
          </a:p>
        </p:txBody>
      </p:sp>
    </p:spTree>
    <p:extLst>
      <p:ext uri="{BB962C8B-B14F-4D97-AF65-F5344CB8AC3E}">
        <p14:creationId xmlns:p14="http://schemas.microsoft.com/office/powerpoint/2010/main" val="1789688171"/>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18_Κεφαλίδα ενότητας">
    <p:bg>
      <p:bgPr>
        <a:solidFill>
          <a:schemeClr val="accent6">
            <a:lumMod val="75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740209"/>
            <a:ext cx="10972800" cy="3431990"/>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445970"/>
            <a:ext cx="1800000" cy="0"/>
          </a:xfrm>
          <a:prstGeom prst="line">
            <a:avLst/>
          </a:prstGeom>
          <a:ln w="50800">
            <a:solidFill>
              <a:schemeClr val="accent5"/>
            </a:solidFill>
          </a:ln>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3440415"/>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3_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868030"/>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20"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cxnSp>
        <p:nvCxnSpPr>
          <p:cNvPr id="17" name="Ευθεία γραμμή σύνδεσης 16"/>
          <p:cNvCxnSpPr/>
          <p:nvPr userDrawn="1"/>
        </p:nvCxnSpPr>
        <p:spPr>
          <a:xfrm flipV="1">
            <a:off x="769259" y="183069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204527442"/>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4_Κεφαλίδα ενότητας">
    <p:bg>
      <p:bgPr>
        <a:solidFill>
          <a:schemeClr val="bg2">
            <a:lumMod val="50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7"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cxnSp>
        <p:nvCxnSpPr>
          <p:cNvPr id="19"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14150193"/>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5_Κεφαλίδα ενότητας">
    <p:bg>
      <p:bgPr>
        <a:solidFill>
          <a:schemeClr val="accent3">
            <a:lumMod val="50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7" name="Slide Number Placeholder 22"/>
          <p:cNvSpPr>
            <a:spLocks noGrp="1"/>
          </p:cNvSpPr>
          <p:nvPr>
            <p:ph type="sldNum" sz="quarter" idx="12"/>
          </p:nvPr>
        </p:nvSpPr>
        <p:spPr>
          <a:xfrm>
            <a:off x="11390300" y="6423931"/>
            <a:ext cx="671513" cy="301625"/>
          </a:xfrm>
        </p:spPr>
        <p:txBody>
          <a:bodyPr/>
          <a:lstStyle>
            <a:lvl1pPr>
              <a:defRPr/>
            </a:lvl1pPr>
          </a:lstStyle>
          <a:p>
            <a:fld id="{F52778A1-D537-48C3-9DD5-892CAF1D2964}" type="slidenum">
              <a:rPr lang="el-GR" smtClean="0"/>
              <a:t>‹#›</a:t>
            </a:fld>
            <a:endParaRPr lang="el-GR"/>
          </a:p>
        </p:txBody>
      </p:sp>
      <p:cxnSp>
        <p:nvCxnSpPr>
          <p:cNvPr id="19"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992798"/>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6_Κεφαλίδα ενότητας">
    <p:bg>
      <p:bgPr>
        <a:solidFill>
          <a:schemeClr val="accent5"/>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4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390300" y="6423931"/>
            <a:ext cx="671513" cy="301625"/>
          </a:xfrm>
        </p:spPr>
        <p:txBody>
          <a:bodyPr/>
          <a:lstStyle>
            <a:lvl1pPr>
              <a:defRPr>
                <a:solidFill>
                  <a:schemeClr val="bg2"/>
                </a:solidFill>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6951242"/>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11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390300" y="6423931"/>
            <a:ext cx="671513" cy="301625"/>
          </a:xfrm>
        </p:spPr>
        <p:txBody>
          <a:bodyPr/>
          <a:lstStyle>
            <a:lvl1pPr>
              <a:defRPr>
                <a:solidFill>
                  <a:schemeClr val="bg2"/>
                </a:solidFill>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1216447"/>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12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2">
                    <a:lumMod val="75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6213205"/>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13_Κεφαλίδα ενότητας">
    <p:bg>
      <p:bgRef idx="1001">
        <a:schemeClr val="bg2"/>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F52778A1-D537-48C3-9DD5-892CAF1D2964}"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268574"/>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15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solidFill>
              <a:schemeClr val="bg2"/>
            </a:solidFill>
          </a:ln>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F52778A1-D537-48C3-9DD5-892CAF1D2964}"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613727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CBDD7C-76C2-4E74-BBC7-8158C561B72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3D758D93-A109-4108-AB64-4E89DA746A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87E12E5D-8139-415D-99CA-1EB8DADC7B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7F69BB72-6BA1-45F8-85F3-069D16A7B636}"/>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6" name="Footer Placeholder 5">
            <a:extLst>
              <a:ext uri="{FF2B5EF4-FFF2-40B4-BE49-F238E27FC236}">
                <a16:creationId xmlns:a16="http://schemas.microsoft.com/office/drawing/2014/main" xmlns="" id="{7C22C11C-535D-46DB-ABB9-433ACEC57E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C42D1775-D940-451A-8FA4-6AD9ECF03685}"/>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32709208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54549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dirty="0"/>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09366" y="435995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43818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1_Διαφάνεια τίτλου">
    <p:spTree>
      <p:nvGrpSpPr>
        <p:cNvPr id="1" name=""/>
        <p:cNvGrpSpPr/>
        <p:nvPr/>
      </p:nvGrpSpPr>
      <p:grpSpPr>
        <a:xfrm>
          <a:off x="0" y="0"/>
          <a:ext cx="0" cy="0"/>
          <a:chOff x="0" y="0"/>
          <a:chExt cx="0" cy="0"/>
        </a:xfrm>
      </p:grpSpPr>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09366" y="3485325"/>
            <a:ext cx="1800000" cy="0"/>
          </a:xfrm>
          <a:prstGeom prst="line">
            <a:avLst/>
          </a:prstGeom>
          <a:ln w="50800">
            <a:solidFill>
              <a:schemeClr val="accent1"/>
            </a:solidFill>
          </a:ln>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98334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2_Διαφάνεια τίτλου">
    <p:spTree>
      <p:nvGrpSpPr>
        <p:cNvPr id="1" name=""/>
        <p:cNvGrpSpPr/>
        <p:nvPr/>
      </p:nvGrpSpPr>
      <p:grpSpPr>
        <a:xfrm>
          <a:off x="0" y="0"/>
          <a:ext cx="0" cy="0"/>
          <a:chOff x="0" y="0"/>
          <a:chExt cx="0" cy="0"/>
        </a:xfrm>
      </p:grpSpPr>
      <p:sp>
        <p:nvSpPr>
          <p:cNvPr id="8"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9"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sp>
        <p:nvSpPr>
          <p:cNvPr id="5" name="Date Placeholder 27"/>
          <p:cNvSpPr>
            <a:spLocks noGrp="1"/>
          </p:cNvSpPr>
          <p:nvPr>
            <p:ph type="dt" sz="half" idx="10"/>
          </p:nvPr>
        </p:nvSpPr>
        <p:spPr>
          <a:xfrm>
            <a:off x="1828800" y="6013450"/>
            <a:ext cx="7721600" cy="365125"/>
          </a:xfrm>
        </p:spPr>
        <p:txBody>
          <a:bodyPr tIns="0" bIns="0" anchor="t"/>
          <a:lstStyle>
            <a:lvl1pPr algn="r">
              <a:defRPr sz="1000" smtClean="0"/>
            </a:lvl1pPr>
          </a:lstStyle>
          <a:p>
            <a:fld id="{AEB09BFA-8904-481C-8E61-BF0D8F28A363}" type="datetime1">
              <a:rPr lang="el-GR" smtClean="0"/>
              <a:t>27/2/2020</a:t>
            </a:fld>
            <a:endParaRPr lang="el-GR"/>
          </a:p>
        </p:txBody>
      </p:sp>
      <p:sp>
        <p:nvSpPr>
          <p:cNvPr id="6" name="Footer Placeholder 16"/>
          <p:cNvSpPr>
            <a:spLocks noGrp="1"/>
          </p:cNvSpPr>
          <p:nvPr>
            <p:ph type="ftr" sz="quarter" idx="11"/>
          </p:nvPr>
        </p:nvSpPr>
        <p:spPr>
          <a:xfrm>
            <a:off x="1828800" y="5649913"/>
            <a:ext cx="7721600" cy="365125"/>
          </a:xfrm>
        </p:spPr>
        <p:txBody>
          <a:bodyPr tIns="0" bIns="0"/>
          <a:lstStyle>
            <a:lvl1pPr algn="r">
              <a:defRPr sz="1100"/>
            </a:lvl1pPr>
          </a:lstStyle>
          <a:p>
            <a:endParaRPr lang="el-GR"/>
          </a:p>
        </p:txBody>
      </p:sp>
      <p:cxnSp>
        <p:nvCxnSpPr>
          <p:cNvPr id="7" name="Ευθεία γραμμή σύνδεσης 6"/>
          <p:cNvCxnSpPr/>
          <p:nvPr/>
        </p:nvCxnSpPr>
        <p:spPr>
          <a:xfrm flipV="1">
            <a:off x="5209366" y="4443249"/>
            <a:ext cx="1800000" cy="0"/>
          </a:xfrm>
          <a:prstGeom prst="line">
            <a:avLst/>
          </a:prstGeom>
          <a:ln w="50800">
            <a:solidFill>
              <a:schemeClr val="accent1"/>
            </a:solidFill>
          </a:ln>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116961871"/>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17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Title 7"/>
          <p:cNvSpPr>
            <a:spLocks noGrp="1"/>
          </p:cNvSpPr>
          <p:nvPr>
            <p:ph type="ctrTitle"/>
          </p:nvPr>
        </p:nvSpPr>
        <p:spPr>
          <a:xfrm>
            <a:off x="720726" y="1982232"/>
            <a:ext cx="10750549" cy="1470025"/>
          </a:xfrm>
        </p:spPr>
        <p:txBody>
          <a:bodyPr anchor="b">
            <a:normAutofit/>
          </a:bodyPr>
          <a:lstStyle>
            <a:lvl1pPr algn="ctr">
              <a:defRPr sz="4800" b="1">
                <a:solidFill>
                  <a:schemeClr val="bg1"/>
                </a:solidFill>
              </a:defRPr>
            </a:lvl1pPr>
          </a:lstStyle>
          <a:p>
            <a:r>
              <a:rPr lang="el-GR"/>
              <a:t>Στυλ κύριου τίτλου</a:t>
            </a:r>
            <a:endParaRPr lang="en-US" dirty="0"/>
          </a:p>
        </p:txBody>
      </p:sp>
      <p:sp>
        <p:nvSpPr>
          <p:cNvPr id="12" name="Subtitle 8"/>
          <p:cNvSpPr>
            <a:spLocks noGrp="1"/>
          </p:cNvSpPr>
          <p:nvPr>
            <p:ph type="subTitle" idx="1"/>
          </p:nvPr>
        </p:nvSpPr>
        <p:spPr>
          <a:xfrm>
            <a:off x="720726" y="4280452"/>
            <a:ext cx="10750549" cy="828261"/>
          </a:xfrm>
        </p:spPr>
        <p:txBody>
          <a:bodyPr anchor="ctr">
            <a:normAutofit/>
          </a:bodyPr>
          <a:lstStyle>
            <a:lvl1pPr marL="0" marR="36576" indent="0" algn="ctr">
              <a:spcBef>
                <a:spcPts val="0"/>
              </a:spcBef>
              <a:buNone/>
              <a:defRPr sz="2400" b="0">
                <a:ln>
                  <a:noFill/>
                </a:ln>
                <a:solidFill>
                  <a:schemeClr val="bg1">
                    <a:lumMod val="8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a:t>Στυλ κύριου υπότιτλου</a:t>
            </a:r>
            <a:endParaRPr lang="en-US" dirty="0"/>
          </a:p>
        </p:txBody>
      </p:sp>
      <p:cxnSp>
        <p:nvCxnSpPr>
          <p:cNvPr id="14" name="Ευθεία γραμμή σύνδεσης 13"/>
          <p:cNvCxnSpPr/>
          <p:nvPr/>
        </p:nvCxnSpPr>
        <p:spPr>
          <a:xfrm flipV="1">
            <a:off x="5209366" y="3485325"/>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80698591"/>
      </p:ext>
    </p:extLst>
  </p:cSld>
  <p:clrMapOvr>
    <a:overrideClrMapping bg1="lt1" tx1="dk1" bg2="lt2" tx2="dk2" accent1="accent1" accent2="accent2" accent3="accent3" accent4="accent4" accent5="accent5" accent6="accent6" hlink="hlink" folHlink="folHlink"/>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lvl1pPr>
            <a:lvl2pPr>
              <a:defRPr sz="1800"/>
            </a:lvl2pPr>
            <a:lvl3pPr>
              <a:defRPr sz="1600"/>
            </a:lvl3pPr>
            <a:lvl4pPr>
              <a:defRPr sz="1400"/>
            </a:lvl4pPr>
            <a:lvl5pPr>
              <a:defRPr sz="1400"/>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2EE0BCA6-D450-4E31-9F26-6A3B64955EB7}"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pic>
        <p:nvPicPr>
          <p:cNvPr id="10" name="Εικόνα 9"/>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1" name="Ευθεία γραμμή σύνδεσης 10"/>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7896580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_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400">
                <a:solidFill>
                  <a:schemeClr val="bg2"/>
                </a:solidFill>
              </a:defRPr>
            </a:lvl4pPr>
            <a:lvl5pPr>
              <a:defRPr sz="1400">
                <a:solidFill>
                  <a:schemeClr val="bg2"/>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bg2"/>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AEB09BFA-8904-481C-8E61-BF0D8F28A363}"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0"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pic>
        <p:nvPicPr>
          <p:cNvPr id="11" name="Εικόνα 10"/>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2" name="Ευθεία γραμμή σύνδεσης 11"/>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76776466"/>
      </p:ext>
    </p:extLst>
  </p:cSld>
  <p:clrMapOvr>
    <a:overrideClrMapping bg1="dk1" tx1="lt1" bg2="dk2" tx2="lt2" accent1="accent1" accent2="accent2" accent3="accent3" accent4="accent4" accent5="accent5" accent6="accent6" hlink="hlink" folHlink="folHlink"/>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4_Τίτλος και περιεχόμενο">
    <p:bg>
      <p:bgRef idx="1001">
        <a:schemeClr val="bg2"/>
      </p:bgRef>
    </p:bg>
    <p:spTree>
      <p:nvGrpSpPr>
        <p:cNvPr id="1" name=""/>
        <p:cNvGrpSpPr/>
        <p:nvPr/>
      </p:nvGrpSpPr>
      <p:grpSpPr>
        <a:xfrm>
          <a:off x="0" y="0"/>
          <a:ext cx="0" cy="0"/>
          <a:chOff x="0" y="0"/>
          <a:chExt cx="0" cy="0"/>
        </a:xfrm>
      </p:grpSpPr>
      <p:pic>
        <p:nvPicPr>
          <p:cNvPr id="8" name="Εικόνα 7"/>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AEB09BFA-8904-481C-8E61-BF0D8F28A363}"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2"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pic>
        <p:nvPicPr>
          <p:cNvPr id="10" name="Εικόνα 9"/>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271"/>
            <a:ext cx="12192000" cy="6857465"/>
          </a:xfrm>
          <a:prstGeom prst="rect">
            <a:avLst/>
          </a:prstGeom>
        </p:spPr>
      </p:pic>
      <p:cxnSp>
        <p:nvCxnSpPr>
          <p:cNvPr id="11" name="Ευθεία γραμμή σύνδεσης 10"/>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16290298"/>
      </p:ext>
    </p:extLst>
  </p:cSld>
  <p:clrMapOvr>
    <a:overrideClrMapping bg1="dk1" tx1="lt1" bg2="dk2" tx2="lt2" accent1="accent1" accent2="accent2" accent3="accent3" accent4="accent4" accent5="accent5" accent6="accent6" hlink="hlink" folHlink="folHlink"/>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5_Τίτλος και περιεχόμενο">
    <p:bg>
      <p:bgRef idx="1001">
        <a:schemeClr val="bg2"/>
      </p:bgRef>
    </p:bg>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7465"/>
          </a:xfrm>
          <a:prstGeom prst="rect">
            <a:avLst/>
          </a:prstGeom>
        </p:spPr>
      </p:pic>
      <p:sp>
        <p:nvSpPr>
          <p:cNvPr id="3"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4" name="Date Placeholder 13"/>
          <p:cNvSpPr>
            <a:spLocks noGrp="1"/>
          </p:cNvSpPr>
          <p:nvPr>
            <p:ph type="dt" sz="half" idx="10"/>
          </p:nvPr>
        </p:nvSpPr>
        <p:spPr/>
        <p:txBody>
          <a:bodyPr/>
          <a:lstStyle>
            <a:lvl1pPr>
              <a:defRPr/>
            </a:lvl1pPr>
          </a:lstStyle>
          <a:p>
            <a:fld id="{AEB09BFA-8904-481C-8E61-BF0D8F28A363}"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cxnSp>
        <p:nvCxnSpPr>
          <p:cNvPr id="9" name="Ευθεία γραμμή σύνδεσης 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3"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pic>
        <p:nvPicPr>
          <p:cNvPr id="11" name="Εικόνα 10"/>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7465"/>
          </a:xfrm>
          <a:prstGeom prst="rect">
            <a:avLst/>
          </a:prstGeom>
        </p:spPr>
      </p:pic>
      <p:cxnSp>
        <p:nvCxnSpPr>
          <p:cNvPr id="12" name="Ευθεία γραμμή σύνδεσης 11"/>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291888468"/>
      </p:ext>
    </p:extLst>
  </p:cSld>
  <p:clrMapOvr>
    <a:overrideClrMapping bg1="dk1" tx1="lt1" bg2="dk2" tx2="lt2" accent1="accent1" accent2="accent2" accent3="accent3" accent4="accent4" accent5="accent5" accent6="accent6" hlink="hlink" folHlink="folHlink"/>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773985"/>
            <a:ext cx="10972800" cy="1103312"/>
          </a:xfrm>
        </p:spPr>
        <p:txBody>
          <a:bodyPr/>
          <a:lstStyle>
            <a:lvl1pPr marL="87313" indent="0">
              <a:lnSpc>
                <a:spcPct val="90000"/>
              </a:lnSpc>
              <a:defRPr sz="32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190894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520000" y="6480000"/>
            <a:ext cx="671513" cy="301625"/>
          </a:xfrm>
        </p:spPr>
        <p:txBody>
          <a:bodyPr/>
          <a:lstStyle>
            <a:lvl1pPr>
              <a:defRPr/>
            </a:lvl1pPr>
          </a:lstStyle>
          <a:p>
            <a:fld id="{EC3137EC-BCE7-40D2-B64F-FBDA8047A32A}" type="slidenum">
              <a:rPr lang="el-GR" smtClean="0"/>
              <a:t>‹#›</a:t>
            </a:fld>
            <a:endParaRPr lang="el-GR" dirty="0"/>
          </a:p>
        </p:txBody>
      </p:sp>
      <p:sp>
        <p:nvSpPr>
          <p:cNvPr id="17" name="TextBox 16"/>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cxnSp>
        <p:nvCxnSpPr>
          <p:cNvPr id="19" name="Ευθεία γραμμή σύνδεσης 18"/>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2601191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1_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773985"/>
            <a:ext cx="10972800" cy="1103312"/>
          </a:xfrm>
        </p:spPr>
        <p:txBody>
          <a:bodyPr/>
          <a:lstStyle>
            <a:lvl1pPr marL="87313" indent="0">
              <a:lnSpc>
                <a:spcPct val="90000"/>
              </a:lnSpc>
              <a:defRPr sz="32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20"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cxnSp>
        <p:nvCxnSpPr>
          <p:cNvPr id="17" name="Ευθεία γραμμή σύνδεσης 16"/>
          <p:cNvCxnSpPr/>
          <p:nvPr/>
        </p:nvCxnSpPr>
        <p:spPr>
          <a:xfrm flipH="1" flipV="1">
            <a:off x="604837" y="845892"/>
            <a:ext cx="2" cy="900000"/>
          </a:xfrm>
          <a:prstGeom prst="line">
            <a:avLst/>
          </a:prstGeom>
          <a:ln w="63500"/>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97312079"/>
      </p:ext>
    </p:extLst>
  </p:cSld>
  <p:clrMapOvr>
    <a:overrideClrMapping bg1="dk1" tx1="lt1" bg2="dk2" tx2="lt2" accent1="accent1" accent2="accent2" accent3="accent3" accent4="accent4" accent5="accent5" accent6="accent6" hlink="hlink" folHlink="folHlink"/>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FE8C6C-61E2-4562-83B0-73E3E7DA1B9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CF1E827A-B58C-44DF-9915-EC0E032665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FA8FDFF3-2296-47FB-B5D1-60EFB479CE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3B6B82DC-A333-4BAB-A5F3-7E7E8833CA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0006A5C-4A20-4955-AADC-4118693FA8A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72AB7774-9E38-488C-8699-9CE3F2B6F28D}"/>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8" name="Footer Placeholder 7">
            <a:extLst>
              <a:ext uri="{FF2B5EF4-FFF2-40B4-BE49-F238E27FC236}">
                <a16:creationId xmlns:a16="http://schemas.microsoft.com/office/drawing/2014/main" xmlns="" id="{9AF0D51D-857C-42FB-82F4-FCCBC2E8899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6A5741A1-C54C-4748-8406-3062EB4A45A2}"/>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35822211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7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1830697"/>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sp>
        <p:nvSpPr>
          <p:cNvPr id="21" name="TextBox 20"/>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pic>
        <p:nvPicPr>
          <p:cNvPr id="23" name="Εικόνα 22"/>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sp>
        <p:nvSpPr>
          <p:cNvPr id="25" name="Title 6"/>
          <p:cNvSpPr>
            <a:spLocks noGrp="1"/>
          </p:cNvSpPr>
          <p:nvPr>
            <p:ph type="title"/>
          </p:nvPr>
        </p:nvSpPr>
        <p:spPr>
          <a:xfrm>
            <a:off x="609600" y="845892"/>
            <a:ext cx="10972800" cy="900000"/>
          </a:xfrm>
        </p:spPr>
        <p:txBody>
          <a:bodyPr/>
          <a:lstStyle>
            <a:lvl1pPr marL="87313" indent="0">
              <a:defRPr sz="3200" b="1">
                <a:solidFill>
                  <a:schemeClr val="tx2">
                    <a:lumMod val="75000"/>
                  </a:schemeClr>
                </a:solidFill>
              </a:defRPr>
            </a:lvl1pPr>
          </a:lstStyle>
          <a:p>
            <a:r>
              <a:rPr lang="el-GR"/>
              <a:t>Στυλ κύριου τίτλου</a:t>
            </a:r>
            <a:endParaRPr lang="en-US" dirty="0"/>
          </a:p>
        </p:txBody>
      </p:sp>
    </p:spTree>
    <p:extLst>
      <p:ext uri="{BB962C8B-B14F-4D97-AF65-F5344CB8AC3E}">
        <p14:creationId xmlns:p14="http://schemas.microsoft.com/office/powerpoint/2010/main" val="2626675400"/>
      </p:ext>
    </p:extLst>
  </p:cSld>
  <p:clrMapOvr>
    <a:overrideClrMapping bg1="lt1" tx1="dk1" bg2="lt2" tx2="dk2" accent1="accent1" accent2="accent2" accent3="accent3" accent4="accent4" accent5="accent5" accent6="accent6" hlink="hlink" folHlink="folHlink"/>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14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845892"/>
            <a:ext cx="10972800" cy="900000"/>
          </a:xfrm>
        </p:spPr>
        <p:txBody>
          <a:bodyPr/>
          <a:lstStyle>
            <a:lvl1pPr marL="87313" indent="0">
              <a:defRPr sz="3200" b="1">
                <a:solidFill>
                  <a:schemeClr val="tx2">
                    <a:lumMod val="75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H="1" flipV="1">
            <a:off x="604837" y="845892"/>
            <a:ext cx="2" cy="900000"/>
          </a:xfrm>
          <a:prstGeom prst="line">
            <a:avLst/>
          </a:prstGeom>
          <a:ln w="635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spTree>
    <p:extLst>
      <p:ext uri="{BB962C8B-B14F-4D97-AF65-F5344CB8AC3E}">
        <p14:creationId xmlns:p14="http://schemas.microsoft.com/office/powerpoint/2010/main" val="4033464775"/>
      </p:ext>
    </p:extLst>
  </p:cSld>
  <p:clrMapOvr>
    <a:overrideClrMapping bg1="lt1" tx1="dk1" bg2="lt2" tx2="dk2" accent1="accent1" accent2="accent2" accent3="accent3" accent4="accent4" accent5="accent5" accent6="accent6" hlink="hlink" folHlink="folHlink"/>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16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4140958"/>
      </p:ext>
    </p:extLst>
  </p:cSld>
  <p:clrMapOvr>
    <a:overrideClrMapping bg1="lt1" tx1="dk1" bg2="lt2" tx2="dk2" accent1="accent1" accent2="accent2" accent3="accent3" accent4="accent4" accent5="accent5" accent6="accent6" hlink="hlink" folHlink="folHlink"/>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8_Κεφαλίδα ενότητας">
    <p:bg>
      <p:bgRef idx="1001">
        <a:schemeClr val="bg2"/>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pic>
        <p:nvPicPr>
          <p:cNvPr id="21" name="Εικόνα 20"/>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22"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4082259"/>
      </p:ext>
    </p:extLst>
  </p:cSld>
  <p:clrMapOvr>
    <a:overrideClrMapping bg1="lt1" tx1="dk1" bg2="lt2" tx2="dk2" accent1="accent1" accent2="accent2" accent3="accent3" accent4="accent4" accent5="accent5" accent6="accent6" hlink="hlink" folHlink="folHlink"/>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10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19" name="Slide Number Placeholder 22"/>
          <p:cNvSpPr>
            <a:spLocks noGrp="1"/>
          </p:cNvSpPr>
          <p:nvPr>
            <p:ph type="sldNum" sz="quarter" idx="12"/>
          </p:nvPr>
        </p:nvSpPr>
        <p:spPr>
          <a:xfrm>
            <a:off x="11520000" y="6480000"/>
            <a:ext cx="671513" cy="301625"/>
          </a:xfrm>
        </p:spPr>
        <p:txBody>
          <a:bodyPr/>
          <a:lstStyle>
            <a:lvl1pPr>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cxnSp>
        <p:nvCxnSpPr>
          <p:cNvPr id="20" name="Ευθεία γραμμή σύνδεσης 19"/>
          <p:cNvCxnSpPr/>
          <p:nvPr/>
        </p:nvCxnSpPr>
        <p:spPr>
          <a:xfrm flipV="1">
            <a:off x="769259" y="2097629"/>
            <a:ext cx="1800000" cy="0"/>
          </a:xfrm>
          <a:prstGeom prst="line">
            <a:avLst/>
          </a:prstGeom>
          <a:ln w="50800">
            <a:solidFill>
              <a:schemeClr val="bg2"/>
            </a:solidFill>
          </a:ln>
          <a:effectLst/>
        </p:spPr>
        <p:style>
          <a:lnRef idx="3">
            <a:schemeClr val="accent6"/>
          </a:lnRef>
          <a:fillRef idx="0">
            <a:schemeClr val="accent6"/>
          </a:fillRef>
          <a:effectRef idx="2">
            <a:schemeClr val="accent6"/>
          </a:effectRef>
          <a:fontRef idx="minor">
            <a:schemeClr val="tx1"/>
          </a:fontRef>
        </p:style>
      </p:cxnSp>
      <p:cxnSp>
        <p:nvCxnSpPr>
          <p:cNvPr id="21"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3415140"/>
      </p:ext>
    </p:extLst>
  </p:cSld>
  <p:clrMapOvr>
    <a:overrideClrMapping bg1="dk1" tx1="lt1" bg2="dk2" tx2="lt2" accent1="accent1" accent2="accent2" accent3="accent3" accent4="accent4" accent5="accent5" accent6="accent6" hlink="hlink" folHlink="folHlink"/>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2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rot="10800000">
            <a:off x="8624888" y="9525"/>
            <a:ext cx="3563937"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8" name="Εικόνα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0207" y="1679574"/>
            <a:ext cx="8271588" cy="2889265"/>
          </a:xfrm>
          <a:prstGeom prst="rect">
            <a:avLst/>
          </a:prstGeom>
        </p:spPr>
      </p:pic>
    </p:spTree>
    <p:extLst>
      <p:ext uri="{BB962C8B-B14F-4D97-AF65-F5344CB8AC3E}">
        <p14:creationId xmlns:p14="http://schemas.microsoft.com/office/powerpoint/2010/main" val="4164182574"/>
      </p:ext>
    </p:extLst>
  </p:cSld>
  <p:clrMapOvr>
    <a:overrideClrMapping bg1="lt1" tx1="dk1" bg2="lt2" tx2="dk2" accent1="accent1" accent2="accent2" accent3="accent3" accent4="accent4" accent5="accent5" accent6="accent6" hlink="hlink" folHlink="folHlink"/>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_Τίτλος και περιεχόμενο">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10972800" cy="4648200"/>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a:p>
        </p:txBody>
      </p:sp>
      <p:sp>
        <p:nvSpPr>
          <p:cNvPr id="7" name="Title 6"/>
          <p:cNvSpPr>
            <a:spLocks noGrp="1"/>
          </p:cNvSpPr>
          <p:nvPr>
            <p:ph type="title"/>
          </p:nvPr>
        </p:nvSpPr>
        <p:spPr>
          <a:xfrm>
            <a:off x="1943724" y="0"/>
            <a:ext cx="10972800" cy="1103312"/>
          </a:xfrm>
        </p:spPr>
        <p:txBody>
          <a:bodyPr/>
          <a:lstStyle/>
          <a:p>
            <a:r>
              <a:rPr lang="el-GR"/>
              <a:t>Στυλ κύριου τίτλου</a:t>
            </a:r>
            <a:endParaRPr lang="en-US"/>
          </a:p>
        </p:txBody>
      </p:sp>
      <p:sp>
        <p:nvSpPr>
          <p:cNvPr id="4" name="Date Placeholder 13"/>
          <p:cNvSpPr>
            <a:spLocks noGrp="1"/>
          </p:cNvSpPr>
          <p:nvPr>
            <p:ph type="dt" sz="half" idx="10"/>
          </p:nvPr>
        </p:nvSpPr>
        <p:spPr/>
        <p:txBody>
          <a:bodyPr/>
          <a:lstStyle>
            <a:lvl1pPr>
              <a:defRPr/>
            </a:lvl1pPr>
          </a:lstStyle>
          <a:p>
            <a:fld id="{AEB09BFA-8904-481C-8E61-BF0D8F28A363}"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p:txBody>
          <a:bodyPr/>
          <a:lstStyle>
            <a:lvl1pPr>
              <a:defRPr/>
            </a:lvl1pPr>
          </a:lstStyle>
          <a:p>
            <a:fld id="{85631D24-CC5C-46E4-ADA6-B17A76830D2F}" type="slidenum">
              <a:rPr lang="el-GR" smtClean="0"/>
              <a:t>‹#›</a:t>
            </a:fld>
            <a:endParaRPr lang="el-GR"/>
          </a:p>
        </p:txBody>
      </p:sp>
    </p:spTree>
    <p:extLst>
      <p:ext uri="{BB962C8B-B14F-4D97-AF65-F5344CB8AC3E}">
        <p14:creationId xmlns:p14="http://schemas.microsoft.com/office/powerpoint/2010/main" val="3829349776"/>
      </p:ext>
    </p:extLst>
  </p:cSld>
  <p:clrMapOvr>
    <a:overrideClrMapping bg1="dk1" tx1="lt1" bg2="dk2" tx2="lt2" accent1="accent1" accent2="accent2" accent3="accent3" accent4="accent4" accent5="accent5" accent6="accent6" hlink="hlink" folHlink="folHlink"/>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Τίτλος και περιεχόμενο">
    <p:bg>
      <p:bgPr>
        <a:solidFill>
          <a:srgbClr val="7F7F7F"/>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10972800" cy="4648200"/>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a:p>
        </p:txBody>
      </p:sp>
      <p:sp>
        <p:nvSpPr>
          <p:cNvPr id="7" name="Title 6"/>
          <p:cNvSpPr>
            <a:spLocks noGrp="1"/>
          </p:cNvSpPr>
          <p:nvPr>
            <p:ph type="title"/>
          </p:nvPr>
        </p:nvSpPr>
        <p:spPr/>
        <p:txBody>
          <a:bodyPr/>
          <a:lstStyle/>
          <a:p>
            <a:r>
              <a:rPr lang="el-GR"/>
              <a:t>Στυλ κύριου τίτλου</a:t>
            </a:r>
            <a:endParaRPr lang="en-US"/>
          </a:p>
        </p:txBody>
      </p:sp>
      <p:sp>
        <p:nvSpPr>
          <p:cNvPr id="4" name="Date Placeholder 13"/>
          <p:cNvSpPr>
            <a:spLocks noGrp="1"/>
          </p:cNvSpPr>
          <p:nvPr>
            <p:ph type="dt" sz="half" idx="10"/>
          </p:nvPr>
        </p:nvSpPr>
        <p:spPr/>
        <p:txBody>
          <a:bodyPr/>
          <a:lstStyle>
            <a:lvl1pPr>
              <a:defRPr/>
            </a:lvl1pPr>
          </a:lstStyle>
          <a:p>
            <a:fld id="{AEB09BFA-8904-481C-8E61-BF0D8F28A363}" type="datetime1">
              <a:rPr lang="el-GR" smtClean="0"/>
              <a:t>27/2/2020</a:t>
            </a:fld>
            <a:endParaRPr lang="el-GR"/>
          </a:p>
        </p:txBody>
      </p:sp>
      <p:sp>
        <p:nvSpPr>
          <p:cNvPr id="5" name="Footer Placeholder 2"/>
          <p:cNvSpPr>
            <a:spLocks noGrp="1"/>
          </p:cNvSpPr>
          <p:nvPr>
            <p:ph type="ftr" sz="quarter" idx="11"/>
          </p:nvPr>
        </p:nvSpPr>
        <p:spPr/>
        <p:txBody>
          <a:bodyPr/>
          <a:lstStyle>
            <a:lvl1pPr>
              <a:defRPr/>
            </a:lvl1pPr>
          </a:lstStyle>
          <a:p>
            <a:endParaRPr lang="el-GR"/>
          </a:p>
        </p:txBody>
      </p:sp>
      <p:sp>
        <p:nvSpPr>
          <p:cNvPr id="6" name="Slide Number Placeholder 22"/>
          <p:cNvSpPr>
            <a:spLocks noGrp="1"/>
          </p:cNvSpPr>
          <p:nvPr>
            <p:ph type="sldNum" sz="quarter" idx="12"/>
          </p:nvPr>
        </p:nvSpPr>
        <p:spPr/>
        <p:txBody>
          <a:bodyPr/>
          <a:lstStyle>
            <a:lvl1pPr>
              <a:defRPr/>
            </a:lvl1pPr>
          </a:lstStyle>
          <a:p>
            <a:fld id="{85631D24-CC5C-46E4-ADA6-B17A76830D2F}" type="slidenum">
              <a:rPr lang="el-GR" smtClean="0"/>
              <a:t>‹#›</a:t>
            </a:fld>
            <a:endParaRPr lang="el-GR"/>
          </a:p>
        </p:txBody>
      </p:sp>
    </p:spTree>
    <p:extLst>
      <p:ext uri="{BB962C8B-B14F-4D97-AF65-F5344CB8AC3E}">
        <p14:creationId xmlns:p14="http://schemas.microsoft.com/office/powerpoint/2010/main" val="1496887777"/>
      </p:ext>
    </p:extLst>
  </p:cSld>
  <p:clrMapOvr>
    <a:overrideClrMapping bg1="dk1" tx1="lt1" bg2="dk2" tx2="lt2" accent1="accent1" accent2="accent2" accent3="accent3" accent4="accent4" accent5="accent5" accent6="accent6" hlink="hlink" folHlink="folHlink"/>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18_Κεφαλίδα ενότητας">
    <p:bg>
      <p:bgPr>
        <a:solidFill>
          <a:schemeClr val="accent6">
            <a:lumMod val="75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740209"/>
            <a:ext cx="10972800" cy="3431990"/>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445970"/>
            <a:ext cx="1800000" cy="0"/>
          </a:xfrm>
          <a:prstGeom prst="line">
            <a:avLst/>
          </a:prstGeom>
          <a:ln w="50800">
            <a:solidFill>
              <a:schemeClr val="accent5"/>
            </a:solidFill>
          </a:ln>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49324"/>
      </p:ext>
    </p:extLst>
  </p:cSld>
  <p:clrMapOvr>
    <a:overrideClrMapping bg1="dk1" tx1="lt1" bg2="dk2" tx2="lt2" accent1="accent1" accent2="accent2" accent3="accent3" accent4="accent4" accent5="accent5" accent6="accent6" hlink="hlink" folHlink="folHlink"/>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3_Κεφαλίδα ενότητας">
    <p:bg>
      <p:bgPr>
        <a:solidFill>
          <a:schemeClr val="bg2"/>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spTree>
    <p:extLst>
      <p:ext uri="{BB962C8B-B14F-4D97-AF65-F5344CB8AC3E}">
        <p14:creationId xmlns:p14="http://schemas.microsoft.com/office/powerpoint/2010/main" val="1052364125"/>
      </p:ext>
    </p:extLst>
  </p:cSld>
  <p:clrMapOvr>
    <a:overrideClrMapping bg1="dk1" tx1="lt1" bg2="dk2" tx2="lt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9843B9-3DAC-4D6C-882C-95179FC3A6A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77313E20-4F49-49CA-9C3F-6D7CC8F30615}"/>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4" name="Footer Placeholder 3">
            <a:extLst>
              <a:ext uri="{FF2B5EF4-FFF2-40B4-BE49-F238E27FC236}">
                <a16:creationId xmlns:a16="http://schemas.microsoft.com/office/drawing/2014/main" xmlns="" id="{842E42CF-BCD1-4919-A86E-8021736EB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CB4AE277-80C2-4FB2-881F-1EBF68E74B9E}"/>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1880592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4_Κεφαλίδα ενότητας">
    <p:bg>
      <p:bgPr>
        <a:solidFill>
          <a:schemeClr val="bg2">
            <a:lumMod val="50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7"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cxnSp>
        <p:nvCxnSpPr>
          <p:cNvPr id="19"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5876509"/>
      </p:ext>
    </p:extLst>
  </p:cSld>
  <p:clrMapOvr>
    <a:overrideClrMapping bg1="dk1" tx1="lt1" bg2="dk2" tx2="lt2" accent1="accent1" accent2="accent2" accent3="accent3" accent4="accent4" accent5="accent5" accent6="accent6" hlink="hlink" folHlink="folHlink"/>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5_Κεφαλίδα ενότητας">
    <p:bg>
      <p:bgPr>
        <a:solidFill>
          <a:schemeClr val="accent3">
            <a:lumMod val="50000"/>
          </a:schemeClr>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7" name="Slide Number Placeholder 22"/>
          <p:cNvSpPr>
            <a:spLocks noGrp="1"/>
          </p:cNvSpPr>
          <p:nvPr>
            <p:ph type="sldNum" sz="quarter" idx="12"/>
          </p:nvPr>
        </p:nvSpPr>
        <p:spPr>
          <a:xfrm>
            <a:off x="11390300" y="6423931"/>
            <a:ext cx="671513" cy="301625"/>
          </a:xfrm>
        </p:spPr>
        <p:txBody>
          <a:bodyPr/>
          <a:lstStyle>
            <a:lvl1pPr>
              <a:defRPr/>
            </a:lvl1pPr>
          </a:lstStyle>
          <a:p>
            <a:fld id="{85631D24-CC5C-46E4-ADA6-B17A76830D2F}" type="slidenum">
              <a:rPr lang="el-GR" smtClean="0"/>
              <a:t>‹#›</a:t>
            </a:fld>
            <a:endParaRPr lang="el-GR"/>
          </a:p>
        </p:txBody>
      </p:sp>
      <p:cxnSp>
        <p:nvCxnSpPr>
          <p:cNvPr id="19"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9769262"/>
      </p:ext>
    </p:extLst>
  </p:cSld>
  <p:clrMapOvr>
    <a:overrideClrMapping bg1="dk1" tx1="lt1" bg2="dk2" tx2="lt2" accent1="accent1" accent2="accent2" accent3="accent3" accent4="accent4" accent5="accent5" accent6="accent6" hlink="hlink" folHlink="folHlink"/>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6_Κεφαλίδα ενότητας">
    <p:bg>
      <p:bgPr>
        <a:solidFill>
          <a:schemeClr val="accent5"/>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4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390300" y="6423931"/>
            <a:ext cx="671513" cy="301625"/>
          </a:xfrm>
        </p:spPr>
        <p:txBody>
          <a:bodyPr/>
          <a:lstStyle>
            <a:lvl1pPr>
              <a:defRPr>
                <a:solidFill>
                  <a:schemeClr val="bg2"/>
                </a:solidFill>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19583788"/>
      </p:ext>
    </p:extLst>
  </p:cSld>
  <p:clrMapOvr>
    <a:overrideClrMapping bg1="dk1" tx1="lt1" bg2="dk2" tx2="lt2" accent1="accent1" accent2="accent2" accent3="accent3" accent4="accent4" accent5="accent5" accent6="accent6" hlink="hlink" folHlink="folHlink"/>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11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2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20" name="Slide Number Placeholder 22"/>
          <p:cNvSpPr>
            <a:spLocks noGrp="1"/>
          </p:cNvSpPr>
          <p:nvPr>
            <p:ph type="sldNum" sz="quarter" idx="12"/>
          </p:nvPr>
        </p:nvSpPr>
        <p:spPr>
          <a:xfrm>
            <a:off x="11390300" y="6423931"/>
            <a:ext cx="671513" cy="301625"/>
          </a:xfrm>
        </p:spPr>
        <p:txBody>
          <a:bodyPr/>
          <a:lstStyle>
            <a:lvl1pPr>
              <a:defRPr>
                <a:solidFill>
                  <a:schemeClr val="bg2"/>
                </a:solidFill>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4510876"/>
      </p:ext>
    </p:extLst>
  </p:cSld>
  <p:clrMapOvr>
    <a:overrideClrMapping bg1="dk1" tx1="lt1" bg2="dk2" tx2="lt2" accent1="accent1" accent2="accent2" accent3="accent3" accent4="accent4" accent5="accent5" accent6="accent6" hlink="hlink" folHlink="folHlink"/>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12_Κεφαλίδα ενότητας">
    <p:bg>
      <p:bgRef idx="1001">
        <a:schemeClr val="bg1"/>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2">
                    <a:lumMod val="75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2">
                    <a:lumMod val="75000"/>
                  </a:schemeClr>
                </a:solidFill>
              </a:defRPr>
            </a:lvl1pPr>
            <a:lvl2pPr>
              <a:defRPr sz="1800">
                <a:solidFill>
                  <a:schemeClr val="tx2">
                    <a:lumMod val="75000"/>
                  </a:schemeClr>
                </a:solidFill>
              </a:defRPr>
            </a:lvl2pPr>
            <a:lvl3pPr>
              <a:defRPr sz="1600">
                <a:solidFill>
                  <a:schemeClr val="tx2">
                    <a:lumMod val="75000"/>
                  </a:schemeClr>
                </a:solidFill>
              </a:defRPr>
            </a:lvl3pPr>
            <a:lvl4pPr>
              <a:defRPr sz="1400">
                <a:solidFill>
                  <a:schemeClr val="tx2">
                    <a:lumMod val="75000"/>
                  </a:schemeClr>
                </a:solidFill>
              </a:defRPr>
            </a:lvl4pPr>
            <a:lvl5pPr>
              <a:defRPr sz="1400">
                <a:solidFill>
                  <a:schemeClr val="tx2">
                    <a:lumMod val="75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1483089"/>
      </p:ext>
    </p:extLst>
  </p:cSld>
  <p:clrMapOvr>
    <a:overrideClrMapping bg1="lt1" tx1="dk1" bg2="lt2" tx2="dk2" accent1="accent1" accent2="accent2" accent3="accent3" accent4="accent4" accent5="accent5" accent6="accent6" hlink="hlink" folHlink="folHlink"/>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13_Κεφαλίδα ενότητας">
    <p:bg>
      <p:bgRef idx="1001">
        <a:schemeClr val="bg2"/>
      </p:bgRef>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1" spc="80" baseline="0" dirty="0">
                <a:solidFill>
                  <a:schemeClr val="tx2"/>
                </a:solidFill>
                <a:latin typeface="+mj-lt"/>
              </a:rPr>
              <a:t>ΓΡΑΜΜΑΤΕΙΑ </a:t>
            </a:r>
          </a:p>
          <a:p>
            <a:pPr>
              <a:lnSpc>
                <a:spcPct val="80000"/>
              </a:lnSpc>
            </a:pPr>
            <a:r>
              <a:rPr lang="el-GR" sz="1100" b="1" spc="80" baseline="0" dirty="0">
                <a:solidFill>
                  <a:schemeClr val="tx2"/>
                </a:solidFill>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accent6">
                    <a:lumMod val="50000"/>
                  </a:schemeClr>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accent6">
                    <a:lumMod val="50000"/>
                  </a:schemeClr>
                </a:solidFill>
              </a:defRPr>
            </a:lvl1pPr>
            <a:lvl2pPr>
              <a:defRPr sz="1800">
                <a:solidFill>
                  <a:schemeClr val="accent6">
                    <a:lumMod val="50000"/>
                  </a:schemeClr>
                </a:solidFill>
              </a:defRPr>
            </a:lvl2pPr>
            <a:lvl3pPr>
              <a:defRPr sz="1600">
                <a:solidFill>
                  <a:schemeClr val="accent6">
                    <a:lumMod val="50000"/>
                  </a:schemeClr>
                </a:solidFill>
              </a:defRPr>
            </a:lvl3pPr>
            <a:lvl4pPr>
              <a:defRPr sz="1400">
                <a:solidFill>
                  <a:schemeClr val="accent6">
                    <a:lumMod val="50000"/>
                  </a:schemeClr>
                </a:solidFill>
              </a:defRPr>
            </a:lvl4pPr>
            <a:lvl5pPr>
              <a:defRPr sz="1400">
                <a:solidFill>
                  <a:schemeClr val="accent6">
                    <a:lumMod val="50000"/>
                  </a:schemeClr>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85631D24-CC5C-46E4-ADA6-B17A76830D2F}" type="slidenum">
              <a:rPr lang="el-GR" smtClean="0"/>
              <a:t>‹#›</a:t>
            </a:fld>
            <a:endParaRPr lang="el-GR"/>
          </a:p>
        </p:txBody>
      </p:sp>
      <p:pic>
        <p:nvPicPr>
          <p:cNvPr id="20" name="Εικόνα 19"/>
          <p:cNvPicPr>
            <a:picLocks noChangeAspect="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extLst>
              <a:ext uri="{BEBA8EAE-BF5A-486C-A8C5-ECC9F3942E4B}">
                <a14:imgProps xmlns:a14="http://schemas.microsoft.com/office/drawing/2010/main">
                  <a14:imgLayer r:embed="rId4">
                    <a14:imgEffect>
                      <a14:sharpenSoften amount="-25000"/>
                    </a14:imgEffect>
                    <a14:imgEffect>
                      <a14:saturation sat="33000"/>
                    </a14:imgEffect>
                    <a14:imgEffect>
                      <a14:brightnessContrast bright="-20000" contrast="-40000"/>
                    </a14:imgEffect>
                  </a14:imgLayer>
                </a14:imgProps>
              </a:ext>
            </a:extLst>
          </a:blip>
          <a:stretch>
            <a:fillRect/>
          </a:stretch>
        </p:blipFill>
        <p:spPr>
          <a:xfrm>
            <a:off x="9578365" y="90000"/>
            <a:ext cx="972000" cy="972000"/>
          </a:xfrm>
          <a:prstGeom prst="rect">
            <a:avLst/>
          </a:prstGeom>
        </p:spPr>
      </p:pic>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5001623"/>
      </p:ext>
    </p:extLst>
  </p:cSld>
  <p:clrMapOvr>
    <a:overrideClrMapping bg1="lt1" tx1="dk1" bg2="lt2" tx2="dk2" accent1="accent1" accent2="accent2" accent3="accent3" accent4="accent4" accent5="accent5" accent6="accent6" hlink="hlink" folHlink="folHlink"/>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15_Κεφαλίδα ενότητας">
    <p:bg>
      <p:bgPr>
        <a:solidFill>
          <a:srgbClr val="002060"/>
        </a:solidFill>
        <a:effectLst/>
      </p:bgPr>
    </p:bg>
    <p:spTree>
      <p:nvGrpSpPr>
        <p:cNvPr id="1" name=""/>
        <p:cNvGrpSpPr/>
        <p:nvPr/>
      </p:nvGrpSpPr>
      <p:grpSpPr>
        <a:xfrm>
          <a:off x="0" y="0"/>
          <a:ext cx="0" cy="0"/>
          <a:chOff x="0" y="0"/>
          <a:chExt cx="0" cy="0"/>
        </a:xfrm>
      </p:grpSpPr>
      <p:sp>
        <p:nvSpPr>
          <p:cNvPr id="4" name="Right Triangle 8"/>
          <p:cNvSpPr/>
          <p:nvPr/>
        </p:nvSpPr>
        <p:spPr>
          <a:xfrm flipV="1">
            <a:off x="9525" y="6350"/>
            <a:ext cx="1217295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9"/>
          <p:cNvCxnSpPr/>
          <p:nvPr/>
        </p:nvCxnSpPr>
        <p:spPr>
          <a:xfrm flipV="1">
            <a:off x="0" y="6350"/>
            <a:ext cx="12182475" cy="6845300"/>
          </a:xfrm>
          <a:prstGeom prst="line">
            <a:avLst/>
          </a:prstGeom>
          <a:noFill/>
          <a:ln w="5000" cap="rnd" cmpd="sng" algn="ctr">
            <a:solidFill>
              <a:schemeClr val="bg2">
                <a:tint val="55000"/>
                <a:satMod val="200000"/>
                <a:alpha val="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Εικόνα 10"/>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19922" y="109702"/>
            <a:ext cx="2164328" cy="756000"/>
          </a:xfrm>
          <a:prstGeom prst="rect">
            <a:avLst/>
          </a:prstGeom>
        </p:spPr>
      </p:pic>
      <p:pic>
        <p:nvPicPr>
          <p:cNvPr id="12" name="Εικόνα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968" y="69844"/>
            <a:ext cx="1008000" cy="1008000"/>
          </a:xfrm>
          <a:prstGeom prst="rect">
            <a:avLst/>
          </a:prstGeom>
        </p:spPr>
      </p:pic>
      <p:cxnSp>
        <p:nvCxnSpPr>
          <p:cNvPr id="16" name="Ευθεία γραμμή σύνδεσης 15"/>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404797" y="396149"/>
            <a:ext cx="1482403" cy="363176"/>
          </a:xfrm>
          <a:prstGeom prst="rect">
            <a:avLst/>
          </a:prstGeom>
          <a:noFill/>
        </p:spPr>
        <p:txBody>
          <a:bodyPr wrap="square" rtlCol="0">
            <a:spAutoFit/>
          </a:bodyPr>
          <a:lstStyle/>
          <a:p>
            <a:pPr>
              <a:lnSpc>
                <a:spcPct val="80000"/>
              </a:lnSpc>
            </a:pPr>
            <a:r>
              <a:rPr lang="el-GR" sz="1100" b="0" spc="80" baseline="0" dirty="0">
                <a:latin typeface="+mj-lt"/>
              </a:rPr>
              <a:t>ΓΡΑΜΜΑΤΕΙΑ </a:t>
            </a:r>
          </a:p>
          <a:p>
            <a:pPr>
              <a:lnSpc>
                <a:spcPct val="80000"/>
              </a:lnSpc>
            </a:pPr>
            <a:r>
              <a:rPr lang="el-GR" sz="1100" b="1" spc="80" baseline="0" dirty="0">
                <a:latin typeface="+mj-lt"/>
              </a:rPr>
              <a:t>ΠΡΟΓΡΑΜΜΑΤΟΣ</a:t>
            </a:r>
          </a:p>
        </p:txBody>
      </p:sp>
      <p:sp>
        <p:nvSpPr>
          <p:cNvPr id="14" name="Title 6"/>
          <p:cNvSpPr>
            <a:spLocks noGrp="1"/>
          </p:cNvSpPr>
          <p:nvPr>
            <p:ph type="title"/>
          </p:nvPr>
        </p:nvSpPr>
        <p:spPr>
          <a:xfrm>
            <a:off x="609600" y="962667"/>
            <a:ext cx="10972800" cy="1103312"/>
          </a:xfrm>
        </p:spPr>
        <p:txBody>
          <a:bodyPr/>
          <a:lstStyle>
            <a:lvl1pPr>
              <a:defRPr sz="3600" b="1">
                <a:solidFill>
                  <a:schemeClr val="tx1"/>
                </a:solidFill>
              </a:defRPr>
            </a:lvl1pPr>
          </a:lstStyle>
          <a:p>
            <a:r>
              <a:rPr lang="el-GR"/>
              <a:t>Στυλ κύριου τίτλου</a:t>
            </a:r>
            <a:endParaRPr lang="en-US" dirty="0"/>
          </a:p>
        </p:txBody>
      </p:sp>
      <p:sp>
        <p:nvSpPr>
          <p:cNvPr id="15" name="Content Placeholder 2"/>
          <p:cNvSpPr>
            <a:spLocks noGrp="1"/>
          </p:cNvSpPr>
          <p:nvPr>
            <p:ph idx="1"/>
          </p:nvPr>
        </p:nvSpPr>
        <p:spPr>
          <a:xfrm>
            <a:off x="609600" y="2199860"/>
            <a:ext cx="10972800" cy="3972339"/>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cxnSp>
        <p:nvCxnSpPr>
          <p:cNvPr id="18" name="Ευθεία γραμμή σύνδεσης 17"/>
          <p:cNvCxnSpPr/>
          <p:nvPr/>
        </p:nvCxnSpPr>
        <p:spPr>
          <a:xfrm flipV="1">
            <a:off x="769259" y="2097629"/>
            <a:ext cx="1800000" cy="0"/>
          </a:xfrm>
          <a:prstGeom prst="line">
            <a:avLst/>
          </a:prstGeom>
          <a:ln w="50800">
            <a:solidFill>
              <a:schemeClr val="bg2"/>
            </a:solidFill>
          </a:ln>
          <a:effectLst/>
        </p:spPr>
        <p:style>
          <a:lnRef idx="3">
            <a:schemeClr val="accent6"/>
          </a:lnRef>
          <a:fillRef idx="0">
            <a:schemeClr val="accent6"/>
          </a:fillRef>
          <a:effectRef idx="2">
            <a:schemeClr val="accent6"/>
          </a:effectRef>
          <a:fontRef idx="minor">
            <a:schemeClr val="tx1"/>
          </a:fontRef>
        </p:style>
      </p:cxnSp>
      <p:sp>
        <p:nvSpPr>
          <p:cNvPr id="19" name="Slide Number Placeholder 22"/>
          <p:cNvSpPr>
            <a:spLocks noGrp="1"/>
          </p:cNvSpPr>
          <p:nvPr>
            <p:ph type="sldNum" sz="quarter" idx="12"/>
          </p:nvPr>
        </p:nvSpPr>
        <p:spPr>
          <a:xfrm>
            <a:off x="10940359" y="6365875"/>
            <a:ext cx="671513" cy="301625"/>
          </a:xfrm>
        </p:spPr>
        <p:txBody>
          <a:bodyPr/>
          <a:lstStyle>
            <a:lvl1pPr>
              <a:defRPr/>
            </a:lvl1pPr>
          </a:lstStyle>
          <a:p>
            <a:fld id="{85631D24-CC5C-46E4-ADA6-B17A76830D2F}" type="slidenum">
              <a:rPr lang="el-GR" smtClean="0"/>
              <a:t>‹#›</a:t>
            </a:fld>
            <a:endParaRPr lang="el-GR"/>
          </a:p>
        </p:txBody>
      </p:sp>
      <p:cxnSp>
        <p:nvCxnSpPr>
          <p:cNvPr id="17" name="Straight Connector 10"/>
          <p:cNvCxnSpPr/>
          <p:nvPr/>
        </p:nvCxnSpPr>
        <p:spPr>
          <a:xfrm flipH="1" flipV="1">
            <a:off x="7938052" y="6350"/>
            <a:ext cx="4244424" cy="218557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4700439"/>
      </p:ext>
    </p:extLst>
  </p:cSld>
  <p:clrMapOvr>
    <a:overrideClrMapping bg1="dk1" tx1="lt1" bg2="dk2" tx2="lt2" accent1="accent1" accent2="accent2" accent3="accent3" accent4="accent4" accent5="accent5" accent6="accent6" hlink="hlink" folHlink="folHlink"/>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F27E5EB-97BB-4F46-904F-66775B9315F2}"/>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3" name="Footer Placeholder 2">
            <a:extLst>
              <a:ext uri="{FF2B5EF4-FFF2-40B4-BE49-F238E27FC236}">
                <a16:creationId xmlns:a16="http://schemas.microsoft.com/office/drawing/2014/main" xmlns="" id="{C1D143AE-225A-4763-951A-4F8B02F9D5F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EF486B81-AE49-438E-AE27-7F4A0D89AFD3}"/>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2380455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A25A60-DCE6-41A7-B03F-7C3902A9BC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53D712E7-450D-4B65-ACA7-D0D5889C88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0290024D-89E7-4D96-9995-7C85390E69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99CA629-924E-43BC-B903-DCF17E73039A}"/>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6" name="Footer Placeholder 5">
            <a:extLst>
              <a:ext uri="{FF2B5EF4-FFF2-40B4-BE49-F238E27FC236}">
                <a16:creationId xmlns:a16="http://schemas.microsoft.com/office/drawing/2014/main" xmlns="" id="{09C8011F-54A6-400F-AC55-B0F858B9192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2B9514AC-FFEB-4A96-822F-E73ACDA123A0}"/>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1765038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FAB63D-B9BB-4F14-8889-9234835885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E2EB8EC3-265F-47A0-8B1F-AC519E1203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4C1ABE7B-111D-4098-A119-2A2321F91B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4379AF6-578F-4D93-B5AB-1511B568CCE6}"/>
              </a:ext>
            </a:extLst>
          </p:cNvPr>
          <p:cNvSpPr>
            <a:spLocks noGrp="1"/>
          </p:cNvSpPr>
          <p:nvPr>
            <p:ph type="dt" sz="half" idx="10"/>
          </p:nvPr>
        </p:nvSpPr>
        <p:spPr/>
        <p:txBody>
          <a:bodyPr/>
          <a:lstStyle/>
          <a:p>
            <a:fld id="{7F1419E4-5FAE-4850-863A-BC0FCB8EF6C0}" type="datetimeFigureOut">
              <a:rPr lang="en-GB" smtClean="0"/>
              <a:t>27/02/2020</a:t>
            </a:fld>
            <a:endParaRPr lang="en-GB"/>
          </a:p>
        </p:txBody>
      </p:sp>
      <p:sp>
        <p:nvSpPr>
          <p:cNvPr id="6" name="Footer Placeholder 5">
            <a:extLst>
              <a:ext uri="{FF2B5EF4-FFF2-40B4-BE49-F238E27FC236}">
                <a16:creationId xmlns:a16="http://schemas.microsoft.com/office/drawing/2014/main" xmlns="" id="{A5D36310-9C51-4C36-9F1B-A5EE6AD8CE8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7E314E2E-F0EC-49BE-9CE2-0FA7F7387E54}"/>
              </a:ext>
            </a:extLst>
          </p:cNvPr>
          <p:cNvSpPr>
            <a:spLocks noGrp="1"/>
          </p:cNvSpPr>
          <p:nvPr>
            <p:ph type="sldNum" sz="quarter" idx="12"/>
          </p:nvPr>
        </p:nvSpPr>
        <p:spPr/>
        <p:txBody>
          <a:bodyPr/>
          <a:lstStyle/>
          <a:p>
            <a:fld id="{93596DC8-633E-466F-8C14-A0AA46E22FD0}" type="slidenum">
              <a:rPr lang="en-GB" smtClean="0"/>
              <a:t>‹#›</a:t>
            </a:fld>
            <a:endParaRPr lang="en-GB"/>
          </a:p>
        </p:txBody>
      </p:sp>
    </p:spTree>
    <p:extLst>
      <p:ext uri="{BB962C8B-B14F-4D97-AF65-F5344CB8AC3E}">
        <p14:creationId xmlns:p14="http://schemas.microsoft.com/office/powerpoint/2010/main" val="1355149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theme" Target="../theme/theme3.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C8E2B663-D2A9-4175-A9DD-2E5C214A86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9209BC7D-7B13-4C79-8A76-040B4CEE6F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A6C5FE7-83B1-4005-9E3A-819A03F933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419E4-5FAE-4850-863A-BC0FCB8EF6C0}" type="datetimeFigureOut">
              <a:rPr lang="en-GB" smtClean="0"/>
              <a:t>27/02/2020</a:t>
            </a:fld>
            <a:endParaRPr lang="en-GB"/>
          </a:p>
        </p:txBody>
      </p:sp>
      <p:sp>
        <p:nvSpPr>
          <p:cNvPr id="5" name="Footer Placeholder 4">
            <a:extLst>
              <a:ext uri="{FF2B5EF4-FFF2-40B4-BE49-F238E27FC236}">
                <a16:creationId xmlns:a16="http://schemas.microsoft.com/office/drawing/2014/main" xmlns="" id="{E73FFFAE-6D1F-4388-8C4B-3825ACA61D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FF0BC398-F3D6-47AB-A2A2-1D64837586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596DC8-633E-466F-8C14-A0AA46E22FD0}" type="slidenum">
              <a:rPr lang="en-GB" smtClean="0"/>
              <a:t>‹#›</a:t>
            </a:fld>
            <a:endParaRPr lang="en-GB"/>
          </a:p>
        </p:txBody>
      </p:sp>
    </p:spTree>
    <p:extLst>
      <p:ext uri="{BB962C8B-B14F-4D97-AF65-F5344CB8AC3E}">
        <p14:creationId xmlns:p14="http://schemas.microsoft.com/office/powerpoint/2010/main" val="378915964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ight Triangle 10"/>
          <p:cNvSpPr/>
          <p:nvPr/>
        </p:nvSpPr>
        <p:spPr>
          <a:xfrm>
            <a:off x="9525" y="14288"/>
            <a:ext cx="1217295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12182475"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8624888" y="4948238"/>
            <a:ext cx="3563937"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29" name="Title Placeholder 21"/>
          <p:cNvSpPr>
            <a:spLocks noGrp="1"/>
          </p:cNvSpPr>
          <p:nvPr>
            <p:ph type="title"/>
          </p:nvPr>
        </p:nvSpPr>
        <p:spPr bwMode="auto">
          <a:xfrm>
            <a:off x="609600" y="268288"/>
            <a:ext cx="10972800"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altLang="el-GR"/>
              <a:t>Στυλ κύριου τίτλου</a:t>
            </a:r>
            <a:endParaRPr lang="en-US" altLang="el-GR"/>
          </a:p>
        </p:txBody>
      </p:sp>
      <p:sp>
        <p:nvSpPr>
          <p:cNvPr id="1030" name="Text Placeholder 12"/>
          <p:cNvSpPr>
            <a:spLocks noGrp="1"/>
          </p:cNvSpPr>
          <p:nvPr>
            <p:ph type="body" idx="1"/>
          </p:nvPr>
        </p:nvSpPr>
        <p:spPr bwMode="auto">
          <a:xfrm>
            <a:off x="609600" y="1524000"/>
            <a:ext cx="10972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altLang="el-GR"/>
              <a:t>Στυλ υποδείγματος κειμένου</a:t>
            </a:r>
          </a:p>
          <a:p>
            <a:pPr lvl="1"/>
            <a:r>
              <a:rPr lang="el-GR" altLang="el-GR"/>
              <a:t>Δεύτερου επιπέδου</a:t>
            </a:r>
          </a:p>
          <a:p>
            <a:pPr lvl="2"/>
            <a:r>
              <a:rPr lang="el-GR" altLang="el-GR"/>
              <a:t>Τρίτου επιπέδου</a:t>
            </a:r>
          </a:p>
          <a:p>
            <a:pPr lvl="3"/>
            <a:r>
              <a:rPr lang="el-GR" altLang="el-GR"/>
              <a:t>Τέταρτου επιπέδου</a:t>
            </a:r>
          </a:p>
          <a:p>
            <a:pPr lvl="4"/>
            <a:r>
              <a:rPr lang="el-GR" altLang="el-GR"/>
              <a:t>Πέμπτου επιπέδου</a:t>
            </a:r>
            <a:endParaRPr lang="en-US" altLang="el-GR"/>
          </a:p>
        </p:txBody>
      </p:sp>
      <p:sp>
        <p:nvSpPr>
          <p:cNvPr id="14" name="Date Placeholder 13"/>
          <p:cNvSpPr>
            <a:spLocks noGrp="1"/>
          </p:cNvSpPr>
          <p:nvPr>
            <p:ph type="dt" sz="half" idx="2"/>
          </p:nvPr>
        </p:nvSpPr>
        <p:spPr>
          <a:xfrm>
            <a:off x="6388100" y="6365875"/>
            <a:ext cx="28448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cs typeface="+mn-cs"/>
              </a:defRPr>
            </a:lvl1pPr>
          </a:lstStyle>
          <a:p>
            <a:fld id="{1E703F27-7720-452D-8FAB-DF33AF1DE14B}" type="datetimeFigureOut">
              <a:rPr lang="el-GR" smtClean="0"/>
              <a:t>27/2/2020</a:t>
            </a:fld>
            <a:endParaRPr lang="el-GR"/>
          </a:p>
        </p:txBody>
      </p:sp>
      <p:sp>
        <p:nvSpPr>
          <p:cNvPr id="3" name="Footer Placeholder 2"/>
          <p:cNvSpPr>
            <a:spLocks noGrp="1"/>
          </p:cNvSpPr>
          <p:nvPr>
            <p:ph type="ftr" sz="quarter" idx="3"/>
          </p:nvPr>
        </p:nvSpPr>
        <p:spPr>
          <a:xfrm>
            <a:off x="609600" y="6367463"/>
            <a:ext cx="5680075" cy="300037"/>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lstStyle>
          <a:p>
            <a:endParaRPr lang="el-GR"/>
          </a:p>
        </p:txBody>
      </p:sp>
      <p:sp>
        <p:nvSpPr>
          <p:cNvPr id="23" name="Slide Number Placeholder 22"/>
          <p:cNvSpPr>
            <a:spLocks noGrp="1"/>
          </p:cNvSpPr>
          <p:nvPr>
            <p:ph type="sldNum" sz="quarter" idx="4"/>
          </p:nvPr>
        </p:nvSpPr>
        <p:spPr>
          <a:xfrm>
            <a:off x="10118725" y="6365875"/>
            <a:ext cx="671513" cy="301625"/>
          </a:xfrm>
          <a:prstGeom prst="rect">
            <a:avLst/>
          </a:prstGeom>
        </p:spPr>
        <p:txBody>
          <a:bodyPr vert="horz" wrap="square" lIns="91440" tIns="45720" rIns="91440" bIns="45720" numCol="1" anchor="b" anchorCtr="0" compatLnSpc="1">
            <a:prstTxWarp prst="textNoShape">
              <a:avLst/>
            </a:prstTxWarp>
          </a:bodyPr>
          <a:lstStyle>
            <a:lvl1pPr algn="ctr">
              <a:defRPr sz="1200">
                <a:latin typeface="Century Gothic" panose="020B0502020202020204" pitchFamily="34" charset="0"/>
              </a:defRPr>
            </a:lvl1pPr>
          </a:lstStyle>
          <a:p>
            <a:fld id="{F52778A1-D537-48C3-9DD5-892CAF1D2964}" type="slidenum">
              <a:rPr lang="el-GR" smtClean="0"/>
              <a:t>‹#›</a:t>
            </a:fld>
            <a:endParaRPr lang="el-GR"/>
          </a:p>
        </p:txBody>
      </p:sp>
    </p:spTree>
    <p:extLst>
      <p:ext uri="{BB962C8B-B14F-4D97-AF65-F5344CB8AC3E}">
        <p14:creationId xmlns:p14="http://schemas.microsoft.com/office/powerpoint/2010/main" val="31130662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Lst>
  <p:txStyles>
    <p:title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p:titleStyle>
    <p:body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ight Triangle 10"/>
          <p:cNvSpPr/>
          <p:nvPr/>
        </p:nvSpPr>
        <p:spPr>
          <a:xfrm>
            <a:off x="9525" y="14288"/>
            <a:ext cx="1217295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12182475"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8624888" y="4948238"/>
            <a:ext cx="3563937"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29" name="Title Placeholder 21"/>
          <p:cNvSpPr>
            <a:spLocks noGrp="1"/>
          </p:cNvSpPr>
          <p:nvPr>
            <p:ph type="title"/>
          </p:nvPr>
        </p:nvSpPr>
        <p:spPr bwMode="auto">
          <a:xfrm>
            <a:off x="609600" y="268288"/>
            <a:ext cx="10972800"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altLang="el-GR"/>
              <a:t>Στυλ κύριου τίτλου</a:t>
            </a:r>
            <a:endParaRPr lang="en-US" altLang="el-GR"/>
          </a:p>
        </p:txBody>
      </p:sp>
      <p:sp>
        <p:nvSpPr>
          <p:cNvPr id="1030" name="Text Placeholder 12"/>
          <p:cNvSpPr>
            <a:spLocks noGrp="1"/>
          </p:cNvSpPr>
          <p:nvPr>
            <p:ph type="body" idx="1"/>
          </p:nvPr>
        </p:nvSpPr>
        <p:spPr bwMode="auto">
          <a:xfrm>
            <a:off x="609600" y="1524000"/>
            <a:ext cx="10972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altLang="el-GR"/>
              <a:t>Στυλ υποδείγματος κειμένου</a:t>
            </a:r>
          </a:p>
          <a:p>
            <a:pPr lvl="1"/>
            <a:r>
              <a:rPr lang="el-GR" altLang="el-GR"/>
              <a:t>Δεύτερου επιπέδου</a:t>
            </a:r>
          </a:p>
          <a:p>
            <a:pPr lvl="2"/>
            <a:r>
              <a:rPr lang="el-GR" altLang="el-GR"/>
              <a:t>Τρίτου επιπέδου</a:t>
            </a:r>
          </a:p>
          <a:p>
            <a:pPr lvl="3"/>
            <a:r>
              <a:rPr lang="el-GR" altLang="el-GR"/>
              <a:t>Τέταρτου επιπέδου</a:t>
            </a:r>
          </a:p>
          <a:p>
            <a:pPr lvl="4"/>
            <a:r>
              <a:rPr lang="el-GR" altLang="el-GR"/>
              <a:t>Πέμπτου επιπέδου</a:t>
            </a:r>
            <a:endParaRPr lang="en-US" altLang="el-GR"/>
          </a:p>
        </p:txBody>
      </p:sp>
      <p:sp>
        <p:nvSpPr>
          <p:cNvPr id="14" name="Date Placeholder 13"/>
          <p:cNvSpPr>
            <a:spLocks noGrp="1"/>
          </p:cNvSpPr>
          <p:nvPr>
            <p:ph type="dt" sz="half" idx="2"/>
          </p:nvPr>
        </p:nvSpPr>
        <p:spPr>
          <a:xfrm>
            <a:off x="6388100" y="6365875"/>
            <a:ext cx="28448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cs typeface="+mn-cs"/>
              </a:defRPr>
            </a:lvl1pPr>
          </a:lstStyle>
          <a:p>
            <a:fld id="{AEB09BFA-8904-481C-8E61-BF0D8F28A363}" type="datetime1">
              <a:rPr lang="el-GR" smtClean="0"/>
              <a:t>27/2/2020</a:t>
            </a:fld>
            <a:endParaRPr lang="el-GR"/>
          </a:p>
        </p:txBody>
      </p:sp>
      <p:sp>
        <p:nvSpPr>
          <p:cNvPr id="3" name="Footer Placeholder 2"/>
          <p:cNvSpPr>
            <a:spLocks noGrp="1"/>
          </p:cNvSpPr>
          <p:nvPr>
            <p:ph type="ftr" sz="quarter" idx="3"/>
          </p:nvPr>
        </p:nvSpPr>
        <p:spPr>
          <a:xfrm>
            <a:off x="609600" y="6367463"/>
            <a:ext cx="5680075" cy="300037"/>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lstStyle>
          <a:p>
            <a:endParaRPr lang="el-GR"/>
          </a:p>
        </p:txBody>
      </p:sp>
      <p:sp>
        <p:nvSpPr>
          <p:cNvPr id="23" name="Slide Number Placeholder 22"/>
          <p:cNvSpPr>
            <a:spLocks noGrp="1"/>
          </p:cNvSpPr>
          <p:nvPr>
            <p:ph type="sldNum" sz="quarter" idx="4"/>
          </p:nvPr>
        </p:nvSpPr>
        <p:spPr>
          <a:xfrm>
            <a:off x="10118725" y="6365875"/>
            <a:ext cx="671513" cy="301625"/>
          </a:xfrm>
          <a:prstGeom prst="rect">
            <a:avLst/>
          </a:prstGeom>
        </p:spPr>
        <p:txBody>
          <a:bodyPr vert="horz" wrap="square" lIns="91440" tIns="45720" rIns="91440" bIns="45720" numCol="1" anchor="b" anchorCtr="0" compatLnSpc="1">
            <a:prstTxWarp prst="textNoShape">
              <a:avLst/>
            </a:prstTxWarp>
          </a:bodyPr>
          <a:lstStyle>
            <a:lvl1pPr algn="ctr">
              <a:defRPr sz="1200">
                <a:latin typeface="Century Gothic" panose="020B0502020202020204" pitchFamily="34" charset="0"/>
              </a:defRPr>
            </a:lvl1pPr>
          </a:lstStyle>
          <a:p>
            <a:fld id="{85631D24-CC5C-46E4-ADA6-B17A76830D2F}" type="slidenum">
              <a:rPr lang="el-GR" smtClean="0"/>
              <a:t>‹#›</a:t>
            </a:fld>
            <a:endParaRPr lang="el-GR"/>
          </a:p>
        </p:txBody>
      </p:sp>
    </p:spTree>
    <p:extLst>
      <p:ext uri="{BB962C8B-B14F-4D97-AF65-F5344CB8AC3E}">
        <p14:creationId xmlns:p14="http://schemas.microsoft.com/office/powerpoint/2010/main" val="276936735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p:titleStyle>
    <p:body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2.xml"/><Relationship Id="rId1" Type="http://schemas.openxmlformats.org/officeDocument/2006/relationships/themeOverride" Target="../theme/themeOverride1.xml"/><Relationship Id="rId5" Type="http://schemas.openxmlformats.org/officeDocument/2006/relationships/image" Target="../media/image9.png"/><Relationship Id="rId4" Type="http://schemas.openxmlformats.org/officeDocument/2006/relationships/image" Target="../media/image8.jpe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2.xml"/><Relationship Id="rId1" Type="http://schemas.openxmlformats.org/officeDocument/2006/relationships/themeOverride" Target="../theme/themeOverride2.xml"/><Relationship Id="rId5" Type="http://schemas.openxmlformats.org/officeDocument/2006/relationships/image" Target="../media/image10.png"/><Relationship Id="rId4" Type="http://schemas.openxmlformats.org/officeDocument/2006/relationships/image" Target="../media/image8.jpeg"/></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4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4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828"/>
        </a:solidFill>
        <a:effectLst/>
      </p:bgPr>
    </p:bg>
    <p:spTree>
      <p:nvGrpSpPr>
        <p:cNvPr id="1" name=""/>
        <p:cNvGrpSpPr/>
        <p:nvPr/>
      </p:nvGrpSpPr>
      <p:grpSpPr>
        <a:xfrm>
          <a:off x="0" y="0"/>
          <a:ext cx="0" cy="0"/>
          <a:chOff x="0" y="0"/>
          <a:chExt cx="0" cy="0"/>
        </a:xfrm>
      </p:grpSpPr>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3">
            <a:extLst>
              <a:ext uri="{FF2B5EF4-FFF2-40B4-BE49-F238E27FC236}">
                <a16:creationId xmlns:a16="http://schemas.microsoft.com/office/drawing/2014/main" xmlns="" id="{64A69D1C-7B80-4A4F-B60F-EA347511632E}"/>
              </a:ext>
            </a:extLst>
          </p:cNvPr>
          <p:cNvSpPr txBox="1">
            <a:spLocks/>
          </p:cNvSpPr>
          <p:nvPr/>
        </p:nvSpPr>
        <p:spPr bwMode="auto">
          <a:xfrm>
            <a:off x="449317" y="2583374"/>
            <a:ext cx="11197899" cy="107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7500"/>
          </a:bodyPr>
          <a:lstStyle>
            <a:lvl1pPr marL="87313" indent="0" algn="l" rtl="0" eaLnBrk="1" fontAlgn="base" hangingPunct="1">
              <a:spcBef>
                <a:spcPct val="0"/>
              </a:spcBef>
              <a:spcAft>
                <a:spcPct val="0"/>
              </a:spcAft>
              <a:defRPr sz="2800" b="1" kern="1200">
                <a:ln w="6350">
                  <a:noFill/>
                </a:ln>
                <a:solidFill>
                  <a:schemeClr val="tx1"/>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algn="ctr">
              <a:spcAft>
                <a:spcPts val="600"/>
              </a:spcAft>
            </a:pPr>
            <a:r>
              <a:rPr lang="el-GR" sz="3700" dirty="0"/>
              <a:t>«Εκσυγχρονισμός Περιβαλλοντικής </a:t>
            </a:r>
            <a:r>
              <a:rPr lang="el-GR" sz="3700" dirty="0" smtClean="0"/>
              <a:t>Νομοθεσίας»</a:t>
            </a:r>
            <a:endParaRPr lang="en-GB" sz="3900" dirty="0"/>
          </a:p>
        </p:txBody>
      </p:sp>
      <p:sp>
        <p:nvSpPr>
          <p:cNvPr id="12" name="Title 3">
            <a:extLst>
              <a:ext uri="{FF2B5EF4-FFF2-40B4-BE49-F238E27FC236}">
                <a16:creationId xmlns:a16="http://schemas.microsoft.com/office/drawing/2014/main" xmlns="" id="{48EB6994-904D-449F-8324-530BBC146257}"/>
              </a:ext>
            </a:extLst>
          </p:cNvPr>
          <p:cNvSpPr txBox="1">
            <a:spLocks/>
          </p:cNvSpPr>
          <p:nvPr/>
        </p:nvSpPr>
        <p:spPr bwMode="auto">
          <a:xfrm>
            <a:off x="720723" y="3966998"/>
            <a:ext cx="10750549" cy="165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7500"/>
          </a:bodyPr>
          <a:lstStyle>
            <a:lvl1pPr marL="87313" indent="0" algn="l" rtl="0" eaLnBrk="1" fontAlgn="base" hangingPunct="1">
              <a:spcBef>
                <a:spcPct val="0"/>
              </a:spcBef>
              <a:spcAft>
                <a:spcPct val="0"/>
              </a:spcAft>
              <a:defRPr sz="2800" b="1" kern="1200">
                <a:ln w="6350">
                  <a:noFill/>
                </a:ln>
                <a:solidFill>
                  <a:schemeClr val="tx1"/>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algn="ctr">
              <a:lnSpc>
                <a:spcPct val="150000"/>
              </a:lnSpc>
              <a:spcBef>
                <a:spcPts val="600"/>
              </a:spcBef>
              <a:spcAft>
                <a:spcPts val="600"/>
              </a:spcAft>
            </a:pPr>
            <a:r>
              <a:rPr lang="el-GR" sz="2700" i="1" dirty="0"/>
              <a:t>Παρουσίαση νομοσχεδίου</a:t>
            </a:r>
          </a:p>
          <a:p>
            <a:pPr algn="ctr">
              <a:spcAft>
                <a:spcPts val="600"/>
              </a:spcAft>
            </a:pPr>
            <a:endParaRPr lang="en-GB" sz="2400" i="1" dirty="0"/>
          </a:p>
        </p:txBody>
      </p:sp>
    </p:spTree>
    <p:extLst>
      <p:ext uri="{BB962C8B-B14F-4D97-AF65-F5344CB8AC3E}">
        <p14:creationId xmlns:p14="http://schemas.microsoft.com/office/powerpoint/2010/main" val="3893157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50534" y="2505671"/>
            <a:ext cx="11090933" cy="1846659"/>
          </a:xfrm>
          <a:prstGeom prst="rect">
            <a:avLst/>
          </a:prstGeom>
          <a:solidFill>
            <a:srgbClr val="00863D"/>
          </a:solidFill>
          <a:ln w="57150">
            <a:solidFill>
              <a:srgbClr val="00863D"/>
            </a:solidFill>
          </a:ln>
        </p:spPr>
        <p:txBody>
          <a:bodyPr wrap="square" rtlCol="0">
            <a:spAutoFit/>
          </a:bodyPr>
          <a:lstStyle/>
          <a:p>
            <a:pPr marL="0" lvl="1" algn="just"/>
            <a:r>
              <a:rPr lang="el-GR" sz="3200" b="1" i="1" dirty="0">
                <a:solidFill>
                  <a:schemeClr val="bg1"/>
                </a:solidFill>
              </a:rPr>
              <a:t>Επιπλέον, υπάρχει πρόβλεψη για τη μελλοντική δυνατότητα έκδοσης ενιαίας άδειας, με ενσωμάτωση των περιβαλλοντικών όρων </a:t>
            </a:r>
            <a:r>
              <a:rPr lang="el-GR" sz="3200" b="1" i="1" dirty="0">
                <a:solidFill>
                  <a:schemeClr val="accent6"/>
                </a:solidFill>
              </a:rPr>
              <a:t>(</a:t>
            </a:r>
            <a:r>
              <a:rPr lang="el-GR" sz="3200" b="1" i="1" dirty="0" err="1">
                <a:solidFill>
                  <a:schemeClr val="accent6"/>
                </a:solidFill>
              </a:rPr>
              <a:t>one</a:t>
            </a:r>
            <a:r>
              <a:rPr lang="el-GR" sz="3200" b="1" i="1" dirty="0">
                <a:solidFill>
                  <a:schemeClr val="accent6"/>
                </a:solidFill>
              </a:rPr>
              <a:t>-</a:t>
            </a:r>
            <a:r>
              <a:rPr lang="el-GR" sz="3200" b="1" i="1" dirty="0" err="1">
                <a:solidFill>
                  <a:schemeClr val="accent6"/>
                </a:solidFill>
              </a:rPr>
              <a:t>stop</a:t>
            </a:r>
            <a:r>
              <a:rPr lang="el-GR" sz="3200" b="1" i="1" dirty="0">
                <a:solidFill>
                  <a:schemeClr val="accent6"/>
                </a:solidFill>
              </a:rPr>
              <a:t>-</a:t>
            </a:r>
            <a:r>
              <a:rPr lang="el-GR" sz="3200" b="1" i="1" dirty="0" err="1">
                <a:solidFill>
                  <a:schemeClr val="accent6"/>
                </a:solidFill>
              </a:rPr>
              <a:t>shop</a:t>
            </a:r>
            <a:r>
              <a:rPr lang="el-GR" sz="3200" b="1" i="1" dirty="0">
                <a:solidFill>
                  <a:schemeClr val="accent6"/>
                </a:solidFill>
              </a:rPr>
              <a:t>)</a:t>
            </a:r>
          </a:p>
          <a:p>
            <a:endParaRPr lang="el-GR" dirty="0"/>
          </a:p>
        </p:txBody>
      </p:sp>
    </p:spTree>
    <p:extLst>
      <p:ext uri="{BB962C8B-B14F-4D97-AF65-F5344CB8AC3E}">
        <p14:creationId xmlns:p14="http://schemas.microsoft.com/office/powerpoint/2010/main" val="244587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Rounded Corners 30"/>
          <p:cNvSpPr/>
          <p:nvPr/>
        </p:nvSpPr>
        <p:spPr>
          <a:xfrm>
            <a:off x="6467250" y="5757863"/>
            <a:ext cx="3595688" cy="992187"/>
          </a:xfrm>
          <a:prstGeom prst="roundRect">
            <a:avLst>
              <a:gd name="adj" fmla="val 0"/>
            </a:avLst>
          </a:prstGeom>
          <a:ln w="38100">
            <a:solidFill>
              <a:schemeClr val="tx2">
                <a:lumMod val="75000"/>
              </a:schemeClr>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endParaRPr lang="el-GR" altLang="en-US" sz="1100" b="1" dirty="0">
              <a:solidFill>
                <a:schemeClr val="tx2">
                  <a:lumMod val="75000"/>
                </a:schemeClr>
              </a:solidFill>
              <a:latin typeface="Century Gothic" panose="020B0502020202020204" pitchFamily="34" charset="0"/>
              <a:cs typeface="Segoe UI" panose="020B0502040204020203" pitchFamily="34" charset="0"/>
            </a:endParaRPr>
          </a:p>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Εξέταση από το ΚΕΣΠΑ (κεντρικό συμβούλιο περιβαλλοντικής αδειοδότησης) κατόπιν αίτησης Υπουργού ή Γ.Γ.ΥΠΕΝ </a:t>
            </a:r>
            <a:r>
              <a:rPr lang="en-US" altLang="en-US" sz="1100" b="1" dirty="0">
                <a:solidFill>
                  <a:schemeClr val="tx2">
                    <a:lumMod val="75000"/>
                  </a:schemeClr>
                </a:solidFill>
                <a:latin typeface="Century Gothic" panose="020B0502020202020204" pitchFamily="34" charset="0"/>
                <a:cs typeface="Segoe UI" panose="020B0502040204020203" pitchFamily="34" charset="0"/>
              </a:rPr>
              <a:t/>
            </a:r>
            <a:br>
              <a:rPr lang="en-US" altLang="en-US" sz="1100" b="1" dirty="0">
                <a:solidFill>
                  <a:schemeClr val="tx2">
                    <a:lumMod val="75000"/>
                  </a:schemeClr>
                </a:solidFill>
                <a:latin typeface="Century Gothic" panose="020B0502020202020204" pitchFamily="34" charset="0"/>
                <a:cs typeface="Segoe UI" panose="020B0502040204020203" pitchFamily="34" charset="0"/>
              </a:rPr>
            </a:br>
            <a:r>
              <a:rPr lang="el-GR" altLang="en-US" sz="1100" b="1" dirty="0">
                <a:solidFill>
                  <a:schemeClr val="tx2">
                    <a:lumMod val="75000"/>
                  </a:schemeClr>
                </a:solidFill>
                <a:latin typeface="Century Gothic" panose="020B0502020202020204" pitchFamily="34" charset="0"/>
                <a:cs typeface="Segoe UI" panose="020B0502040204020203" pitchFamily="34" charset="0"/>
              </a:rPr>
              <a:t>(15 ημερ. ημ.)</a:t>
            </a:r>
            <a:endParaRPr lang="en-US" altLang="en-US" sz="1100" b="1" dirty="0">
              <a:solidFill>
                <a:schemeClr val="tx2">
                  <a:lumMod val="75000"/>
                </a:schemeClr>
              </a:solidFill>
              <a:latin typeface="Century Gothic" panose="020B0502020202020204" pitchFamily="34" charset="0"/>
              <a:cs typeface="Segoe UI" panose="020B0502040204020203" pitchFamily="34" charset="0"/>
            </a:endParaRPr>
          </a:p>
        </p:txBody>
      </p:sp>
      <p:sp>
        <p:nvSpPr>
          <p:cNvPr id="52" name="Ορθογώνιο 51"/>
          <p:cNvSpPr/>
          <p:nvPr/>
        </p:nvSpPr>
        <p:spPr>
          <a:xfrm>
            <a:off x="1112838" y="1401763"/>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Υποβολή φακέλου ΜΠΕ </a:t>
            </a:r>
            <a:br>
              <a:rPr lang="el-GR" sz="1100" b="1" dirty="0">
                <a:solidFill>
                  <a:schemeClr val="tx2">
                    <a:lumMod val="75000"/>
                  </a:schemeClr>
                </a:solidFill>
                <a:latin typeface="Century Gothic" panose="020B0502020202020204" pitchFamily="34" charset="0"/>
              </a:rPr>
            </a:br>
            <a:r>
              <a:rPr lang="el-GR" sz="1100" dirty="0">
                <a:solidFill>
                  <a:schemeClr val="tx2">
                    <a:lumMod val="75000"/>
                  </a:schemeClr>
                </a:solidFill>
                <a:latin typeface="Century Gothic" panose="020B0502020202020204" pitchFamily="34" charset="0"/>
              </a:rPr>
              <a:t>(1 αντίγραφο)</a:t>
            </a:r>
            <a:r>
              <a:rPr lang="el-GR" sz="1100" b="1" dirty="0">
                <a:solidFill>
                  <a:schemeClr val="tx2">
                    <a:lumMod val="75000"/>
                  </a:schemeClr>
                </a:solidFill>
                <a:latin typeface="Century Gothic" panose="020B0502020202020204" pitchFamily="34" charset="0"/>
              </a:rPr>
              <a:t> στην ΔΙΠΑ </a:t>
            </a:r>
            <a:br>
              <a:rPr lang="el-GR" sz="1100" b="1" dirty="0">
                <a:solidFill>
                  <a:schemeClr val="tx2">
                    <a:lumMod val="75000"/>
                  </a:schemeClr>
                </a:solidFill>
                <a:latin typeface="Century Gothic" panose="020B0502020202020204" pitchFamily="34" charset="0"/>
              </a:rPr>
            </a:br>
            <a:r>
              <a:rPr lang="el-GR" sz="1100" b="1" dirty="0">
                <a:solidFill>
                  <a:schemeClr val="tx2">
                    <a:lumMod val="75000"/>
                  </a:schemeClr>
                </a:solidFill>
                <a:latin typeface="Century Gothic" panose="020B0502020202020204" pitchFamily="34" charset="0"/>
              </a:rPr>
              <a:t>και ανάρτηση της ΜΠΕ στο Ηλεκτρονικό Περιβαλλοντικό Μητρώο (ΗΠΜ)</a:t>
            </a:r>
            <a:endParaRPr lang="el-GR" sz="1100" dirty="0">
              <a:solidFill>
                <a:schemeClr val="tx2">
                  <a:lumMod val="75000"/>
                </a:schemeClr>
              </a:solidFill>
              <a:latin typeface="Century Gothic" panose="020B0502020202020204" pitchFamily="34" charset="0"/>
            </a:endParaRPr>
          </a:p>
        </p:txBody>
      </p:sp>
      <p:sp>
        <p:nvSpPr>
          <p:cNvPr id="53" name="Ορθογώνιο 52"/>
          <p:cNvSpPr/>
          <p:nvPr/>
        </p:nvSpPr>
        <p:spPr>
          <a:xfrm>
            <a:off x="3652838" y="1401763"/>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Έλεγχος τυπικής πληρότητας ΜΠΕ </a:t>
            </a:r>
          </a:p>
          <a:p>
            <a:pPr algn="ctr">
              <a:defRPr/>
            </a:pPr>
            <a:r>
              <a:rPr lang="el-GR" sz="1100" b="1" dirty="0">
                <a:solidFill>
                  <a:schemeClr val="tx2">
                    <a:lumMod val="75000"/>
                  </a:schemeClr>
                </a:solidFill>
                <a:latin typeface="Century Gothic" panose="020B0502020202020204" pitchFamily="34" charset="0"/>
              </a:rPr>
              <a:t>(15 </a:t>
            </a:r>
            <a:r>
              <a:rPr lang="el-GR" sz="1100" b="1" dirty="0" err="1">
                <a:solidFill>
                  <a:schemeClr val="tx2">
                    <a:lumMod val="75000"/>
                  </a:schemeClr>
                </a:solidFill>
                <a:latin typeface="Century Gothic" panose="020B0502020202020204" pitchFamily="34" charset="0"/>
              </a:rPr>
              <a:t>εργ</a:t>
            </a:r>
            <a:r>
              <a:rPr lang="el-GR" sz="1100" b="1" dirty="0">
                <a:solidFill>
                  <a:schemeClr val="tx2">
                    <a:lumMod val="75000"/>
                  </a:schemeClr>
                </a:solidFill>
                <a:latin typeface="Century Gothic" panose="020B0502020202020204" pitchFamily="34" charset="0"/>
              </a:rPr>
              <a:t>. </a:t>
            </a:r>
            <a:r>
              <a:rPr lang="el-GR" sz="1100" b="1" dirty="0" err="1">
                <a:solidFill>
                  <a:schemeClr val="tx2">
                    <a:lumMod val="75000"/>
                  </a:schemeClr>
                </a:solidFill>
                <a:latin typeface="Century Gothic" panose="020B0502020202020204" pitchFamily="34" charset="0"/>
              </a:rPr>
              <a:t>ημ</a:t>
            </a:r>
            <a:r>
              <a:rPr lang="el-GR" sz="1100" b="1" dirty="0">
                <a:solidFill>
                  <a:schemeClr val="tx2">
                    <a:lumMod val="75000"/>
                  </a:schemeClr>
                </a:solidFill>
                <a:latin typeface="Century Gothic" panose="020B0502020202020204" pitchFamily="34" charset="0"/>
              </a:rPr>
              <a:t>.)</a:t>
            </a: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Σε περίπτωση μη πληρότητας </a:t>
            </a:r>
            <a:br>
              <a:rPr lang="el-GR" sz="1100" b="1" dirty="0">
                <a:solidFill>
                  <a:schemeClr val="tx2">
                    <a:lumMod val="75000"/>
                  </a:schemeClr>
                </a:solidFill>
                <a:latin typeface="Century Gothic" panose="020B0502020202020204" pitchFamily="34" charset="0"/>
              </a:rPr>
            </a:br>
            <a:r>
              <a:rPr lang="el-GR" sz="1100" b="1" dirty="0">
                <a:solidFill>
                  <a:schemeClr val="tx2">
                    <a:lumMod val="75000"/>
                  </a:schemeClr>
                </a:solidFill>
                <a:latin typeface="Century Gothic" panose="020B0502020202020204" pitchFamily="34" charset="0"/>
              </a:rPr>
              <a:t>ο φάκελος επιστρέφεται στο φορέα του έργου με αιτιολόγηση</a:t>
            </a:r>
            <a:endParaRPr lang="el-GR" sz="1100" dirty="0">
              <a:solidFill>
                <a:schemeClr val="tx2">
                  <a:lumMod val="75000"/>
                </a:schemeClr>
              </a:solidFill>
              <a:latin typeface="Century Gothic" panose="020B0502020202020204" pitchFamily="34" charset="0"/>
            </a:endParaRPr>
          </a:p>
        </p:txBody>
      </p:sp>
      <p:sp>
        <p:nvSpPr>
          <p:cNvPr id="54" name="Ορθογώνιο 53"/>
          <p:cNvSpPr/>
          <p:nvPr/>
        </p:nvSpPr>
        <p:spPr>
          <a:xfrm>
            <a:off x="6194425" y="1401763"/>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Αποστολή της ΜΠΕ σε Υπηρεσίες και Φορείς της Διοίκησης καθώς και Δημοσιοποίηση–Διαβούλευση </a:t>
            </a:r>
            <a:endParaRPr lang="el-GR" sz="1100" dirty="0">
              <a:solidFill>
                <a:schemeClr val="tx2">
                  <a:lumMod val="75000"/>
                </a:schemeClr>
              </a:solidFill>
              <a:latin typeface="Century Gothic" panose="020B0502020202020204" pitchFamily="34" charset="0"/>
            </a:endParaRPr>
          </a:p>
          <a:p>
            <a:pPr algn="ctr">
              <a:defRPr/>
            </a:pPr>
            <a:r>
              <a:rPr lang="el-GR" sz="1100" dirty="0">
                <a:solidFill>
                  <a:schemeClr val="tx2">
                    <a:lumMod val="75000"/>
                  </a:schemeClr>
                </a:solidFill>
                <a:latin typeface="Century Gothic" panose="020B0502020202020204" pitchFamily="34" charset="0"/>
              </a:rPr>
              <a:t>(εντός 2 </a:t>
            </a:r>
            <a:r>
              <a:rPr lang="el-GR" sz="1100" dirty="0" err="1">
                <a:solidFill>
                  <a:schemeClr val="tx2">
                    <a:lumMod val="75000"/>
                  </a:schemeClr>
                </a:solidFill>
                <a:latin typeface="Century Gothic" panose="020B0502020202020204" pitchFamily="34" charset="0"/>
              </a:rPr>
              <a:t>εργ</a:t>
            </a:r>
            <a:r>
              <a:rPr lang="el-GR" sz="1100" dirty="0">
                <a:solidFill>
                  <a:schemeClr val="tx2">
                    <a:lumMod val="75000"/>
                  </a:schemeClr>
                </a:solidFill>
                <a:latin typeface="Century Gothic" panose="020B0502020202020204" pitchFamily="34" charset="0"/>
              </a:rPr>
              <a:t>. </a:t>
            </a:r>
            <a:r>
              <a:rPr lang="el-GR" sz="1100" dirty="0" err="1">
                <a:solidFill>
                  <a:schemeClr val="tx2">
                    <a:lumMod val="75000"/>
                  </a:schemeClr>
                </a:solidFill>
                <a:latin typeface="Century Gothic" panose="020B0502020202020204" pitchFamily="34" charset="0"/>
              </a:rPr>
              <a:t>ημ</a:t>
            </a:r>
            <a:r>
              <a:rPr lang="el-GR" sz="1100" dirty="0">
                <a:solidFill>
                  <a:schemeClr val="tx2">
                    <a:lumMod val="75000"/>
                  </a:schemeClr>
                </a:solidFill>
                <a:latin typeface="Century Gothic" panose="020B0502020202020204" pitchFamily="34" charset="0"/>
              </a:rPr>
              <a:t>.)</a:t>
            </a:r>
          </a:p>
        </p:txBody>
      </p:sp>
      <p:sp>
        <p:nvSpPr>
          <p:cNvPr id="55" name="Ορθογώνιο 54"/>
          <p:cNvSpPr/>
          <p:nvPr/>
        </p:nvSpPr>
        <p:spPr>
          <a:xfrm>
            <a:off x="8734425" y="1401763"/>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Συλλογή γνωμοδοτήσεων Φορέων &amp; Υπηρεσιών και απόφασης Περιφερειακού Συμβουλίου </a:t>
            </a:r>
            <a:br>
              <a:rPr lang="el-GR" sz="1100" b="1" dirty="0">
                <a:solidFill>
                  <a:schemeClr val="tx2">
                    <a:lumMod val="75000"/>
                  </a:schemeClr>
                </a:solidFill>
                <a:latin typeface="Century Gothic" panose="020B0502020202020204" pitchFamily="34" charset="0"/>
              </a:rPr>
            </a:br>
            <a:r>
              <a:rPr lang="el-GR" sz="1100" b="1" dirty="0">
                <a:solidFill>
                  <a:schemeClr val="tx2">
                    <a:lumMod val="75000"/>
                  </a:schemeClr>
                </a:solidFill>
                <a:latin typeface="Century Gothic" panose="020B0502020202020204" pitchFamily="34" charset="0"/>
              </a:rPr>
              <a:t>(εντός 45 </a:t>
            </a:r>
            <a:r>
              <a:rPr lang="el-GR" sz="1100" b="1" dirty="0" err="1">
                <a:solidFill>
                  <a:schemeClr val="tx2">
                    <a:lumMod val="75000"/>
                  </a:schemeClr>
                </a:solidFill>
                <a:latin typeface="Century Gothic" panose="020B0502020202020204" pitchFamily="34" charset="0"/>
              </a:rPr>
              <a:t>εργ</a:t>
            </a:r>
            <a:r>
              <a:rPr lang="el-GR" sz="1100" b="1" dirty="0">
                <a:solidFill>
                  <a:schemeClr val="tx2">
                    <a:lumMod val="75000"/>
                  </a:schemeClr>
                </a:solidFill>
                <a:latin typeface="Century Gothic" panose="020B0502020202020204" pitchFamily="34" charset="0"/>
              </a:rPr>
              <a:t>. </a:t>
            </a:r>
            <a:r>
              <a:rPr lang="el-GR" sz="1100" b="1" dirty="0" err="1">
                <a:solidFill>
                  <a:schemeClr val="tx2">
                    <a:lumMod val="75000"/>
                  </a:schemeClr>
                </a:solidFill>
                <a:latin typeface="Century Gothic" panose="020B0502020202020204" pitchFamily="34" charset="0"/>
              </a:rPr>
              <a:t>ημ</a:t>
            </a:r>
            <a:r>
              <a:rPr lang="el-GR" sz="1100" b="1" dirty="0">
                <a:solidFill>
                  <a:schemeClr val="tx2">
                    <a:lumMod val="75000"/>
                  </a:schemeClr>
                </a:solidFill>
                <a:latin typeface="Century Gothic" panose="020B0502020202020204" pitchFamily="34" charset="0"/>
              </a:rPr>
              <a:t>.) </a:t>
            </a:r>
            <a:endParaRPr lang="el-GR" sz="1100" dirty="0">
              <a:solidFill>
                <a:schemeClr val="tx2">
                  <a:lumMod val="75000"/>
                </a:schemeClr>
              </a:solidFill>
              <a:latin typeface="Century Gothic" panose="020B0502020202020204" pitchFamily="34" charset="0"/>
            </a:endParaRPr>
          </a:p>
        </p:txBody>
      </p:sp>
      <p:sp>
        <p:nvSpPr>
          <p:cNvPr id="56" name="Ορθογώνιο 55"/>
          <p:cNvSpPr/>
          <p:nvPr/>
        </p:nvSpPr>
        <p:spPr>
          <a:xfrm>
            <a:off x="2952750" y="3644900"/>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Αξιολόγηση και στάθμιση γνωμοδοτήσεων </a:t>
            </a:r>
          </a:p>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(20 </a:t>
            </a:r>
            <a:r>
              <a:rPr lang="el-GR" altLang="en-US" sz="1100" b="1" dirty="0" err="1">
                <a:solidFill>
                  <a:schemeClr val="tx2">
                    <a:lumMod val="75000"/>
                  </a:schemeClr>
                </a:solidFill>
                <a:latin typeface="Century Gothic" panose="020B0502020202020204" pitchFamily="34" charset="0"/>
                <a:cs typeface="Segoe UI" panose="020B0502040204020203" pitchFamily="34" charset="0"/>
              </a:rPr>
              <a:t>εργ</a:t>
            </a:r>
            <a:r>
              <a:rPr lang="el-GR" altLang="en-US" sz="1100" b="1" dirty="0">
                <a:solidFill>
                  <a:schemeClr val="tx2">
                    <a:lumMod val="75000"/>
                  </a:schemeClr>
                </a:solidFill>
                <a:latin typeface="Century Gothic" panose="020B0502020202020204" pitchFamily="34" charset="0"/>
                <a:cs typeface="Segoe UI" panose="020B0502040204020203" pitchFamily="34" charset="0"/>
              </a:rPr>
              <a:t>. </a:t>
            </a:r>
            <a:r>
              <a:rPr lang="el-GR" altLang="en-US" sz="1100" b="1" dirty="0" err="1">
                <a:solidFill>
                  <a:schemeClr val="tx2">
                    <a:lumMod val="75000"/>
                  </a:schemeClr>
                </a:solidFill>
                <a:latin typeface="Century Gothic" panose="020B0502020202020204" pitchFamily="34" charset="0"/>
                <a:cs typeface="Segoe UI" panose="020B0502040204020203" pitchFamily="34" charset="0"/>
              </a:rPr>
              <a:t>ημ</a:t>
            </a:r>
            <a:r>
              <a:rPr lang="el-GR" altLang="en-US" sz="1100" b="1" dirty="0">
                <a:solidFill>
                  <a:schemeClr val="tx2">
                    <a:lumMod val="75000"/>
                  </a:schemeClr>
                </a:solidFill>
                <a:latin typeface="Century Gothic" panose="020B0502020202020204" pitchFamily="34" charset="0"/>
                <a:cs typeface="Segoe UI" panose="020B0502040204020203" pitchFamily="34" charset="0"/>
              </a:rPr>
              <a:t>.)</a:t>
            </a:r>
            <a:endParaRPr lang="en-US" altLang="en-US" sz="1100" b="1" dirty="0">
              <a:solidFill>
                <a:schemeClr val="tx2">
                  <a:lumMod val="75000"/>
                </a:schemeClr>
              </a:solidFill>
              <a:latin typeface="Century Gothic" panose="020B0502020202020204" pitchFamily="34" charset="0"/>
              <a:cs typeface="Segoe UI" panose="020B0502040204020203" pitchFamily="34" charset="0"/>
            </a:endParaRPr>
          </a:p>
        </p:txBody>
      </p:sp>
      <p:sp>
        <p:nvSpPr>
          <p:cNvPr id="57" name="Ορθογώνιο 56"/>
          <p:cNvSpPr/>
          <p:nvPr/>
        </p:nvSpPr>
        <p:spPr>
          <a:xfrm>
            <a:off x="5232400" y="3644900"/>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Σύνταξη ΑΕΠΟ ή Απόφαση Απόρριψης</a:t>
            </a:r>
          </a:p>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(25 </a:t>
            </a:r>
            <a:r>
              <a:rPr lang="el-GR" altLang="en-US" sz="1100" b="1" dirty="0" err="1">
                <a:solidFill>
                  <a:schemeClr val="tx2">
                    <a:lumMod val="75000"/>
                  </a:schemeClr>
                </a:solidFill>
                <a:latin typeface="Century Gothic" panose="020B0502020202020204" pitchFamily="34" charset="0"/>
                <a:cs typeface="Segoe UI" panose="020B0502040204020203" pitchFamily="34" charset="0"/>
              </a:rPr>
              <a:t>εργ</a:t>
            </a:r>
            <a:r>
              <a:rPr lang="el-GR" altLang="en-US" sz="1100" b="1" dirty="0">
                <a:solidFill>
                  <a:schemeClr val="tx2">
                    <a:lumMod val="75000"/>
                  </a:schemeClr>
                </a:solidFill>
                <a:latin typeface="Century Gothic" panose="020B0502020202020204" pitchFamily="34" charset="0"/>
                <a:cs typeface="Segoe UI" panose="020B0502040204020203" pitchFamily="34" charset="0"/>
              </a:rPr>
              <a:t>. </a:t>
            </a:r>
            <a:r>
              <a:rPr lang="el-GR" altLang="en-US" sz="1100" b="1" dirty="0" err="1">
                <a:solidFill>
                  <a:schemeClr val="tx2">
                    <a:lumMod val="75000"/>
                  </a:schemeClr>
                </a:solidFill>
                <a:latin typeface="Century Gothic" panose="020B0502020202020204" pitchFamily="34" charset="0"/>
                <a:cs typeface="Segoe UI" panose="020B0502040204020203" pitchFamily="34" charset="0"/>
              </a:rPr>
              <a:t>ημ</a:t>
            </a:r>
            <a:r>
              <a:rPr lang="el-GR" altLang="en-US" sz="1100" b="1" dirty="0">
                <a:solidFill>
                  <a:schemeClr val="tx2">
                    <a:lumMod val="75000"/>
                  </a:schemeClr>
                </a:solidFill>
                <a:latin typeface="Century Gothic" panose="020B0502020202020204" pitchFamily="34" charset="0"/>
                <a:cs typeface="Segoe UI" panose="020B0502040204020203" pitchFamily="34" charset="0"/>
              </a:rPr>
              <a:t>.)</a:t>
            </a:r>
            <a:endParaRPr lang="en-US" altLang="en-US" sz="1100" b="1" dirty="0">
              <a:solidFill>
                <a:schemeClr val="tx2">
                  <a:lumMod val="75000"/>
                </a:schemeClr>
              </a:solidFill>
              <a:latin typeface="Century Gothic" panose="020B0502020202020204" pitchFamily="34" charset="0"/>
              <a:cs typeface="Segoe UI" panose="020B0502040204020203" pitchFamily="34" charset="0"/>
            </a:endParaRPr>
          </a:p>
        </p:txBody>
      </p:sp>
      <p:sp>
        <p:nvSpPr>
          <p:cNvPr id="58" name="Ορθογώνιο 57"/>
          <p:cNvSpPr/>
          <p:nvPr/>
        </p:nvSpPr>
        <p:spPr>
          <a:xfrm>
            <a:off x="8734425" y="3649663"/>
            <a:ext cx="1908175" cy="1908175"/>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eaLnBrk="1" hangingPunct="1">
              <a:defRPr/>
            </a:pPr>
            <a:r>
              <a:rPr lang="el-GR" altLang="en-US" sz="1100" b="1" dirty="0">
                <a:solidFill>
                  <a:schemeClr val="tx2">
                    <a:lumMod val="75000"/>
                  </a:schemeClr>
                </a:solidFill>
                <a:latin typeface="Century Gothic" panose="020B0502020202020204" pitchFamily="34" charset="0"/>
                <a:cs typeface="Segoe UI" panose="020B0502040204020203" pitchFamily="34" charset="0"/>
              </a:rPr>
              <a:t>Έκδοση ΑΕΠΟ ή Απόφαση Απόρριψης (Υπ. ΥΠΕΝ) </a:t>
            </a:r>
            <a:r>
              <a:rPr lang="en-US" altLang="en-US" sz="1100" b="1" dirty="0">
                <a:solidFill>
                  <a:schemeClr val="tx2">
                    <a:lumMod val="75000"/>
                  </a:schemeClr>
                </a:solidFill>
                <a:latin typeface="Century Gothic" panose="020B0502020202020204" pitchFamily="34" charset="0"/>
                <a:cs typeface="Segoe UI" panose="020B0502040204020203" pitchFamily="34" charset="0"/>
              </a:rPr>
              <a:t/>
            </a:r>
            <a:br>
              <a:rPr lang="en-US" altLang="en-US" sz="1100" b="1" dirty="0">
                <a:solidFill>
                  <a:schemeClr val="tx2">
                    <a:lumMod val="75000"/>
                  </a:schemeClr>
                </a:solidFill>
                <a:latin typeface="Century Gothic" panose="020B0502020202020204" pitchFamily="34" charset="0"/>
                <a:cs typeface="Segoe UI" panose="020B0502040204020203" pitchFamily="34" charset="0"/>
              </a:rPr>
            </a:br>
            <a:r>
              <a:rPr lang="el-GR" altLang="en-US" sz="1100" b="1" dirty="0">
                <a:solidFill>
                  <a:schemeClr val="tx2">
                    <a:lumMod val="75000"/>
                  </a:schemeClr>
                </a:solidFill>
                <a:latin typeface="Century Gothic" panose="020B0502020202020204" pitchFamily="34" charset="0"/>
                <a:cs typeface="Segoe UI" panose="020B0502040204020203" pitchFamily="34" charset="0"/>
              </a:rPr>
              <a:t>Ανάρτηση στο διαδίκτυο</a:t>
            </a:r>
            <a:endParaRPr lang="en-US" altLang="en-US" sz="1100" dirty="0">
              <a:solidFill>
                <a:schemeClr val="tx2">
                  <a:lumMod val="75000"/>
                </a:schemeClr>
              </a:solidFill>
              <a:latin typeface="Century Gothic" panose="020B0502020202020204" pitchFamily="34" charset="0"/>
              <a:cs typeface="Segoe UI" panose="020B0502040204020203" pitchFamily="34" charset="0"/>
            </a:endParaRPr>
          </a:p>
        </p:txBody>
      </p:sp>
      <p:sp>
        <p:nvSpPr>
          <p:cNvPr id="59" name="Ρόμβος 58"/>
          <p:cNvSpPr/>
          <p:nvPr/>
        </p:nvSpPr>
        <p:spPr>
          <a:xfrm>
            <a:off x="1784350" y="1147763"/>
            <a:ext cx="504825" cy="506412"/>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1</a:t>
            </a:r>
          </a:p>
        </p:txBody>
      </p:sp>
      <p:sp>
        <p:nvSpPr>
          <p:cNvPr id="60" name="Ρόμβος 59"/>
          <p:cNvSpPr/>
          <p:nvPr/>
        </p:nvSpPr>
        <p:spPr>
          <a:xfrm>
            <a:off x="4354513" y="1144588"/>
            <a:ext cx="506412" cy="506412"/>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2</a:t>
            </a:r>
          </a:p>
        </p:txBody>
      </p:sp>
      <p:sp>
        <p:nvSpPr>
          <p:cNvPr id="61" name="Ρόμβος 60"/>
          <p:cNvSpPr/>
          <p:nvPr/>
        </p:nvSpPr>
        <p:spPr>
          <a:xfrm>
            <a:off x="6899275" y="1158875"/>
            <a:ext cx="506413" cy="506413"/>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3</a:t>
            </a:r>
          </a:p>
        </p:txBody>
      </p:sp>
      <p:sp>
        <p:nvSpPr>
          <p:cNvPr id="62" name="Ρόμβος 61"/>
          <p:cNvSpPr/>
          <p:nvPr/>
        </p:nvSpPr>
        <p:spPr>
          <a:xfrm>
            <a:off x="9440863" y="1158875"/>
            <a:ext cx="504825" cy="506413"/>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4</a:t>
            </a:r>
          </a:p>
        </p:txBody>
      </p:sp>
      <p:sp>
        <p:nvSpPr>
          <p:cNvPr id="63" name="Ρόμβος 62"/>
          <p:cNvSpPr/>
          <p:nvPr/>
        </p:nvSpPr>
        <p:spPr>
          <a:xfrm>
            <a:off x="3679825" y="3389313"/>
            <a:ext cx="506413" cy="504825"/>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5</a:t>
            </a:r>
          </a:p>
        </p:txBody>
      </p:sp>
      <p:sp>
        <p:nvSpPr>
          <p:cNvPr id="64" name="Ρόμβος 63"/>
          <p:cNvSpPr/>
          <p:nvPr/>
        </p:nvSpPr>
        <p:spPr>
          <a:xfrm>
            <a:off x="5932488" y="3389313"/>
            <a:ext cx="506412" cy="504825"/>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6</a:t>
            </a:r>
          </a:p>
        </p:txBody>
      </p:sp>
      <p:sp>
        <p:nvSpPr>
          <p:cNvPr id="65" name="Ρόμβος 64"/>
          <p:cNvSpPr/>
          <p:nvPr/>
        </p:nvSpPr>
        <p:spPr>
          <a:xfrm>
            <a:off x="9440863" y="3397250"/>
            <a:ext cx="504825" cy="506413"/>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8</a:t>
            </a:r>
          </a:p>
        </p:txBody>
      </p:sp>
      <p:sp>
        <p:nvSpPr>
          <p:cNvPr id="66" name="Ρόμβος 65"/>
          <p:cNvSpPr/>
          <p:nvPr/>
        </p:nvSpPr>
        <p:spPr>
          <a:xfrm>
            <a:off x="8011888" y="5503863"/>
            <a:ext cx="504825" cy="506412"/>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7</a:t>
            </a:r>
          </a:p>
        </p:txBody>
      </p:sp>
      <p:sp>
        <p:nvSpPr>
          <p:cNvPr id="67" name="Title 3"/>
          <p:cNvSpPr txBox="1">
            <a:spLocks/>
          </p:cNvSpPr>
          <p:nvPr/>
        </p:nvSpPr>
        <p:spPr>
          <a:xfrm>
            <a:off x="1410865" y="504267"/>
            <a:ext cx="8692332" cy="682625"/>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algn="ctr"/>
            <a:r>
              <a:rPr lang="el-GR" altLang="en-US" sz="2200" b="1" dirty="0">
                <a:solidFill>
                  <a:schemeClr val="tx2">
                    <a:lumMod val="75000"/>
                  </a:schemeClr>
                </a:solidFill>
                <a:latin typeface="Century Gothic" pitchFamily="34" charset="0"/>
                <a:cs typeface="Segoe UI" pitchFamily="34" charset="0"/>
              </a:rPr>
              <a:t>ΕΡΓΑ Α1: </a:t>
            </a:r>
            <a:r>
              <a:rPr lang="el-GR" altLang="en-US" sz="2200" b="1" dirty="0">
                <a:solidFill>
                  <a:schemeClr val="tx2">
                    <a:lumMod val="75000"/>
                  </a:schemeClr>
                </a:solidFill>
                <a:latin typeface="Century Gothic" pitchFamily="34" charset="0"/>
              </a:rPr>
              <a:t>Υφιστάμενη διαδικασία ΑΕΠΟ</a:t>
            </a:r>
            <a:r>
              <a:rPr lang="en-US" altLang="en-US" sz="2200" dirty="0">
                <a:solidFill>
                  <a:schemeClr val="tx2">
                    <a:lumMod val="75000"/>
                  </a:schemeClr>
                </a:solidFill>
                <a:latin typeface="Century Gothic" pitchFamily="34" charset="0"/>
              </a:rPr>
              <a:t> </a:t>
            </a:r>
            <a:r>
              <a:rPr lang="en-US" altLang="en-US" sz="1600" dirty="0">
                <a:solidFill>
                  <a:schemeClr val="tx2">
                    <a:lumMod val="75000"/>
                  </a:schemeClr>
                </a:solidFill>
                <a:latin typeface="Century Gothic" pitchFamily="34" charset="0"/>
              </a:rPr>
              <a:t/>
            </a:r>
            <a:br>
              <a:rPr lang="en-US" altLang="en-US" sz="1600" dirty="0">
                <a:solidFill>
                  <a:schemeClr val="tx2">
                    <a:lumMod val="75000"/>
                  </a:schemeClr>
                </a:solidFill>
                <a:latin typeface="Century Gothic" pitchFamily="34" charset="0"/>
              </a:rPr>
            </a:br>
            <a:r>
              <a:rPr lang="el-GR" altLang="en-US" sz="1600" dirty="0">
                <a:solidFill>
                  <a:schemeClr val="tx2">
                    <a:lumMod val="75000"/>
                  </a:schemeClr>
                </a:solidFill>
                <a:latin typeface="Century Gothic" pitchFamily="34" charset="0"/>
              </a:rPr>
              <a:t>(χρονική </a:t>
            </a:r>
            <a:r>
              <a:rPr lang="el-GR" altLang="en-US" sz="1600" dirty="0" err="1">
                <a:solidFill>
                  <a:schemeClr val="tx2">
                    <a:lumMod val="75000"/>
                  </a:schemeClr>
                </a:solidFill>
                <a:latin typeface="Century Gothic" pitchFamily="34" charset="0"/>
              </a:rPr>
              <a:t>διάρ</a:t>
            </a:r>
            <a:r>
              <a:rPr lang="en-US" altLang="en-US" sz="1600" dirty="0">
                <a:solidFill>
                  <a:schemeClr val="tx2">
                    <a:lumMod val="75000"/>
                  </a:schemeClr>
                </a:solidFill>
                <a:latin typeface="Century Gothic" pitchFamily="34" charset="0"/>
              </a:rPr>
              <a:t>κ</a:t>
            </a:r>
            <a:r>
              <a:rPr lang="el-GR" altLang="en-US" sz="1600" dirty="0" err="1">
                <a:solidFill>
                  <a:schemeClr val="tx2">
                    <a:lumMod val="75000"/>
                  </a:schemeClr>
                </a:solidFill>
                <a:latin typeface="Century Gothic" pitchFamily="34" charset="0"/>
              </a:rPr>
              <a:t>εια</a:t>
            </a:r>
            <a:r>
              <a:rPr lang="el-GR" altLang="en-US" sz="1600" dirty="0">
                <a:solidFill>
                  <a:schemeClr val="tx2">
                    <a:lumMod val="75000"/>
                  </a:schemeClr>
                </a:solidFill>
                <a:latin typeface="Century Gothic" pitchFamily="34" charset="0"/>
              </a:rPr>
              <a:t> έως 1</a:t>
            </a:r>
            <a:r>
              <a:rPr lang="en-US" altLang="en-US" sz="1600" dirty="0">
                <a:solidFill>
                  <a:schemeClr val="tx2">
                    <a:lumMod val="75000"/>
                  </a:schemeClr>
                </a:solidFill>
                <a:latin typeface="Century Gothic" pitchFamily="34" charset="0"/>
              </a:rPr>
              <a:t>2</a:t>
            </a:r>
            <a:r>
              <a:rPr lang="el-GR" altLang="en-US" sz="1600" dirty="0">
                <a:solidFill>
                  <a:schemeClr val="tx2">
                    <a:lumMod val="75000"/>
                  </a:schemeClr>
                </a:solidFill>
                <a:latin typeface="Century Gothic" pitchFamily="34" charset="0"/>
              </a:rPr>
              <a:t>2 μέρες – ρεαλιστικός χρόνος 2 – 8 </a:t>
            </a:r>
            <a:r>
              <a:rPr lang="el-GR" altLang="en-US" sz="1600" dirty="0" err="1">
                <a:solidFill>
                  <a:schemeClr val="tx2">
                    <a:lumMod val="75000"/>
                  </a:schemeClr>
                </a:solidFill>
                <a:latin typeface="Century Gothic" pitchFamily="34" charset="0"/>
              </a:rPr>
              <a:t>έτ</a:t>
            </a:r>
            <a:r>
              <a:rPr lang="en-US" altLang="en-US" sz="1600" dirty="0">
                <a:solidFill>
                  <a:schemeClr val="tx2">
                    <a:lumMod val="75000"/>
                  </a:schemeClr>
                </a:solidFill>
                <a:latin typeface="Century Gothic" pitchFamily="34" charset="0"/>
              </a:rPr>
              <a:t>η</a:t>
            </a:r>
            <a:r>
              <a:rPr lang="el-GR" altLang="en-US" sz="1600" dirty="0">
                <a:solidFill>
                  <a:schemeClr val="tx2">
                    <a:lumMod val="75000"/>
                  </a:schemeClr>
                </a:solidFill>
                <a:latin typeface="Century Gothic" pitchFamily="34" charset="0"/>
              </a:rPr>
              <a:t>)</a:t>
            </a:r>
            <a:endParaRPr lang="en-US" altLang="en-US" sz="1600" dirty="0">
              <a:solidFill>
                <a:schemeClr val="tx2">
                  <a:lumMod val="75000"/>
                </a:schemeClr>
              </a:solidFill>
              <a:latin typeface="Century Gothic" pitchFamily="34" charset="0"/>
            </a:endParaRPr>
          </a:p>
        </p:txBody>
      </p:sp>
    </p:spTree>
    <p:extLst>
      <p:ext uri="{BB962C8B-B14F-4D97-AF65-F5344CB8AC3E}">
        <p14:creationId xmlns:p14="http://schemas.microsoft.com/office/powerpoint/2010/main" val="1493986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24" name="Ορθογώνιο 23"/>
          <p:cNvSpPr/>
          <p:nvPr/>
        </p:nvSpPr>
        <p:spPr>
          <a:xfrm>
            <a:off x="8683625" y="3762375"/>
            <a:ext cx="2832100" cy="2597150"/>
          </a:xfrm>
          <a:prstGeom prst="rect">
            <a:avLst/>
          </a:prstGeom>
          <a:ln w="38100">
            <a:solidFill>
              <a:schemeClr val="tx2">
                <a:lumMod val="75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Αξιολόγηση γνωμοδοτήσεων + Απόφαση Έγκρισης Περιβαλλοντικών Όρων (ΑΕΠΟ)</a:t>
            </a:r>
            <a:r>
              <a:rPr lang="en-US" sz="1100" b="1" dirty="0">
                <a:solidFill>
                  <a:schemeClr val="tx2">
                    <a:lumMod val="75000"/>
                  </a:schemeClr>
                </a:solidFill>
                <a:latin typeface="Century Gothic" panose="020B0502020202020204" pitchFamily="34" charset="0"/>
              </a:rPr>
              <a:t> </a:t>
            </a:r>
            <a:endParaRPr lang="el-GR" sz="1100" b="1" dirty="0">
              <a:solidFill>
                <a:schemeClr val="tx2">
                  <a:lumMod val="75000"/>
                </a:schemeClr>
              </a:solidFill>
              <a:latin typeface="Century Gothic" panose="020B0502020202020204" pitchFamily="34" charset="0"/>
            </a:endParaRPr>
          </a:p>
          <a:p>
            <a:pPr algn="ctr">
              <a:defRPr/>
            </a:pPr>
            <a:r>
              <a:rPr lang="en-US" sz="1100" b="1" dirty="0">
                <a:solidFill>
                  <a:srgbClr val="FF0000"/>
                </a:solidFill>
                <a:latin typeface="Century Gothic" panose="020B0502020202020204" pitchFamily="34" charset="0"/>
              </a:rPr>
              <a:t>(30 </a:t>
            </a:r>
            <a:r>
              <a:rPr lang="el-GR" sz="1100" b="1" dirty="0">
                <a:solidFill>
                  <a:srgbClr val="FF0000"/>
                </a:solidFill>
                <a:latin typeface="Century Gothic" panose="020B0502020202020204" pitchFamily="34" charset="0"/>
              </a:rPr>
              <a:t>ημέρες)</a:t>
            </a:r>
          </a:p>
          <a:p>
            <a:pPr algn="ctr">
              <a:defRPr/>
            </a:pPr>
            <a:endParaRPr lang="el-GR" sz="1100" dirty="0">
              <a:solidFill>
                <a:srgbClr val="FF0000"/>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ή </a:t>
            </a:r>
          </a:p>
          <a:p>
            <a:pPr algn="ctr">
              <a:defRPr/>
            </a:pP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Έγκριση Περιβαλλοντικών Όρων που ενσωματώνονται σε 1 ενιαία Άδεια που εκδίδει μεταγενέστερα Δημόσια Αρχή</a:t>
            </a:r>
            <a:endParaRPr lang="el-GR" sz="1100" dirty="0">
              <a:solidFill>
                <a:schemeClr val="tx2">
                  <a:lumMod val="75000"/>
                </a:schemeClr>
              </a:solidFill>
              <a:latin typeface="Century Gothic" panose="020B0502020202020204" pitchFamily="34" charset="0"/>
            </a:endParaRPr>
          </a:p>
          <a:p>
            <a:pPr algn="ctr">
              <a:defRPr/>
            </a:pPr>
            <a:endParaRPr lang="el-GR" sz="1100" dirty="0">
              <a:latin typeface="Century Gothic" panose="020B0502020202020204" pitchFamily="34" charset="0"/>
            </a:endParaRPr>
          </a:p>
        </p:txBody>
      </p:sp>
      <p:sp>
        <p:nvSpPr>
          <p:cNvPr id="25" name="Ορθογώνιο 24"/>
          <p:cNvSpPr/>
          <p:nvPr/>
        </p:nvSpPr>
        <p:spPr>
          <a:xfrm>
            <a:off x="490538" y="1625600"/>
            <a:ext cx="1763712" cy="1765300"/>
          </a:xfrm>
          <a:prstGeom prst="rect">
            <a:avLst/>
          </a:prstGeom>
          <a:ln w="38100">
            <a:solidFill>
              <a:schemeClr val="tx2">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Υποβολή φακέλου ΜΠΕ </a:t>
            </a:r>
            <a:br>
              <a:rPr lang="el-GR" sz="1100" b="1" dirty="0">
                <a:solidFill>
                  <a:schemeClr val="tx2">
                    <a:lumMod val="75000"/>
                  </a:schemeClr>
                </a:solidFill>
                <a:latin typeface="Century Gothic" panose="020B0502020202020204" pitchFamily="34" charset="0"/>
              </a:rPr>
            </a:br>
            <a:r>
              <a:rPr lang="el-GR" sz="1100" b="1" dirty="0">
                <a:solidFill>
                  <a:schemeClr val="tx2">
                    <a:lumMod val="75000"/>
                  </a:schemeClr>
                </a:solidFill>
                <a:latin typeface="Century Gothic" panose="020B0502020202020204" pitchFamily="34" charset="0"/>
              </a:rPr>
              <a:t>στην αρμόδια Περιβαλλοντική Αρχή</a:t>
            </a:r>
            <a:endParaRPr lang="el-GR" sz="1100" dirty="0">
              <a:solidFill>
                <a:schemeClr val="tx2">
                  <a:lumMod val="75000"/>
                </a:schemeClr>
              </a:solidFill>
              <a:latin typeface="Century Gothic" panose="020B0502020202020204" pitchFamily="34" charset="0"/>
            </a:endParaRPr>
          </a:p>
        </p:txBody>
      </p:sp>
      <p:sp>
        <p:nvSpPr>
          <p:cNvPr id="26" name="Ορθογώνιο 25"/>
          <p:cNvSpPr/>
          <p:nvPr/>
        </p:nvSpPr>
        <p:spPr>
          <a:xfrm>
            <a:off x="2574925" y="2209800"/>
            <a:ext cx="2370138" cy="2368550"/>
          </a:xfrm>
          <a:prstGeom prst="rect">
            <a:avLst/>
          </a:prstGeom>
          <a:ln w="38100">
            <a:solidFill>
              <a:schemeClr val="tx2">
                <a:lumMod val="75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Έλεγχος πληρότητας </a:t>
            </a:r>
          </a:p>
          <a:p>
            <a:pPr algn="ctr">
              <a:defRPr/>
            </a:pPr>
            <a:r>
              <a:rPr lang="el-GR" sz="1100" b="1" dirty="0">
                <a:solidFill>
                  <a:schemeClr val="tx2">
                    <a:lumMod val="75000"/>
                  </a:schemeClr>
                </a:solidFill>
                <a:latin typeface="Century Gothic" panose="020B0502020202020204" pitchFamily="34" charset="0"/>
              </a:rPr>
              <a:t>φακέλου ΜΠΕ </a:t>
            </a: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a:t>
            </a:r>
          </a:p>
          <a:p>
            <a:pPr algn="ctr">
              <a:defRPr/>
            </a:pPr>
            <a:r>
              <a:rPr lang="el-GR" sz="1100" b="1" dirty="0">
                <a:solidFill>
                  <a:schemeClr val="tx2">
                    <a:lumMod val="75000"/>
                  </a:schemeClr>
                </a:solidFill>
                <a:latin typeface="Century Gothic" panose="020B0502020202020204" pitchFamily="34" charset="0"/>
              </a:rPr>
              <a:t>Α) Ανάρτηση σε δημόσια διαβούλευση </a:t>
            </a: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και </a:t>
            </a:r>
          </a:p>
          <a:p>
            <a:pPr algn="ctr">
              <a:defRPr/>
            </a:pPr>
            <a:r>
              <a:rPr lang="el-GR" sz="1100" b="1" dirty="0">
                <a:solidFill>
                  <a:schemeClr val="tx2">
                    <a:lumMod val="75000"/>
                  </a:schemeClr>
                </a:solidFill>
                <a:latin typeface="Century Gothic" panose="020B0502020202020204" pitchFamily="34" charset="0"/>
              </a:rPr>
              <a:t>Β) Υποβολή φακέλου για γνωμοδότηση στις αρμόδιες αρχές </a:t>
            </a:r>
            <a:endParaRPr lang="el-GR" sz="1100" dirty="0">
              <a:solidFill>
                <a:schemeClr val="tx2">
                  <a:lumMod val="75000"/>
                </a:schemeClr>
              </a:solidFill>
              <a:latin typeface="Century Gothic" panose="020B0502020202020204" pitchFamily="34" charset="0"/>
            </a:endParaRPr>
          </a:p>
          <a:p>
            <a:pPr algn="ctr">
              <a:defRPr/>
            </a:pPr>
            <a:r>
              <a:rPr lang="el-GR" sz="1100" dirty="0">
                <a:solidFill>
                  <a:schemeClr val="tx2">
                    <a:lumMod val="75000"/>
                  </a:schemeClr>
                </a:solidFill>
                <a:latin typeface="Century Gothic" panose="020B0502020202020204" pitchFamily="34" charset="0"/>
              </a:rPr>
              <a:t> </a:t>
            </a:r>
          </a:p>
          <a:p>
            <a:pPr algn="ctr">
              <a:defRPr/>
            </a:pPr>
            <a:r>
              <a:rPr lang="el-GR" sz="1100" b="1" dirty="0">
                <a:solidFill>
                  <a:schemeClr val="tx2">
                    <a:lumMod val="75000"/>
                  </a:schemeClr>
                </a:solidFill>
                <a:latin typeface="Century Gothic" panose="020B0502020202020204" pitchFamily="34" charset="0"/>
              </a:rPr>
              <a:t> </a:t>
            </a:r>
            <a:r>
              <a:rPr lang="en-US" sz="1100" b="1" dirty="0">
                <a:solidFill>
                  <a:schemeClr val="tx2">
                    <a:lumMod val="75000"/>
                  </a:schemeClr>
                </a:solidFill>
                <a:latin typeface="Century Gothic" panose="020B0502020202020204" pitchFamily="34" charset="0"/>
              </a:rPr>
              <a:t>  </a:t>
            </a:r>
            <a:r>
              <a:rPr lang="el-GR" sz="1100" b="1" dirty="0">
                <a:solidFill>
                  <a:srgbClr val="FF0000"/>
                </a:solidFill>
                <a:latin typeface="Century Gothic" panose="020B0502020202020204" pitchFamily="34" charset="0"/>
              </a:rPr>
              <a:t>(5 + 1 = εντός 6 </a:t>
            </a:r>
            <a:r>
              <a:rPr lang="en-US" sz="1100" b="1" dirty="0">
                <a:solidFill>
                  <a:srgbClr val="FF0000"/>
                </a:solidFill>
                <a:latin typeface="Century Gothic" panose="020B0502020202020204" pitchFamily="34" charset="0"/>
              </a:rPr>
              <a:t>η</a:t>
            </a:r>
            <a:r>
              <a:rPr lang="el-GR" sz="1100" b="1" dirty="0">
                <a:solidFill>
                  <a:srgbClr val="FF0000"/>
                </a:solidFill>
                <a:latin typeface="Century Gothic" panose="020B0502020202020204" pitchFamily="34" charset="0"/>
              </a:rPr>
              <a:t>μερών)</a:t>
            </a:r>
            <a:endParaRPr lang="el-GR" sz="1100" dirty="0">
              <a:solidFill>
                <a:srgbClr val="FF0000"/>
              </a:solidFill>
              <a:latin typeface="Century Gothic" panose="020B0502020202020204" pitchFamily="34" charset="0"/>
            </a:endParaRPr>
          </a:p>
        </p:txBody>
      </p:sp>
      <p:sp>
        <p:nvSpPr>
          <p:cNvPr id="27" name="Ορθογώνιο 26"/>
          <p:cNvSpPr/>
          <p:nvPr/>
        </p:nvSpPr>
        <p:spPr>
          <a:xfrm>
            <a:off x="5265738" y="3074988"/>
            <a:ext cx="3097212" cy="3095625"/>
          </a:xfrm>
          <a:prstGeom prst="rect">
            <a:avLst/>
          </a:prstGeom>
          <a:ln w="38100">
            <a:solidFill>
              <a:schemeClr val="tx2">
                <a:lumMod val="75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p>
            <a:pPr algn="ctr">
              <a:defRPr/>
            </a:pPr>
            <a:r>
              <a:rPr lang="el-GR" sz="1100" b="1" dirty="0">
                <a:solidFill>
                  <a:schemeClr val="tx2">
                    <a:lumMod val="75000"/>
                  </a:schemeClr>
                </a:solidFill>
                <a:latin typeface="Century Gothic" panose="020B0502020202020204" pitchFamily="34" charset="0"/>
              </a:rPr>
              <a:t>Συλλογή απόψεων/ γνωμοδοτήσεων   </a:t>
            </a:r>
            <a:r>
              <a:rPr lang="el-GR" sz="1100" b="1" dirty="0">
                <a:solidFill>
                  <a:srgbClr val="FF0000"/>
                </a:solidFill>
                <a:latin typeface="Century Gothic" panose="020B0502020202020204" pitchFamily="34" charset="0"/>
              </a:rPr>
              <a:t>(εντός 30 ημερών)</a:t>
            </a:r>
            <a:endParaRPr lang="el-GR" sz="1100" dirty="0">
              <a:solidFill>
                <a:srgbClr val="FF0000"/>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Σε περίπτωση άπρακτης παρέλευσης προθεσμιών συλλογής γνωμοδοτήσεων:</a:t>
            </a: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α. εφόσον δεν είναι ουσιώδεις θεωρούνται θετικές,</a:t>
            </a:r>
          </a:p>
          <a:p>
            <a:pPr algn="ctr">
              <a:defRPr/>
            </a:pP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 ή </a:t>
            </a:r>
          </a:p>
          <a:p>
            <a:pPr algn="ctr">
              <a:defRPr/>
            </a:pPr>
            <a:endParaRPr lang="el-GR" sz="1100" dirty="0">
              <a:solidFill>
                <a:schemeClr val="tx2">
                  <a:lumMod val="75000"/>
                </a:schemeClr>
              </a:solidFill>
              <a:latin typeface="Century Gothic" panose="020B0502020202020204" pitchFamily="34" charset="0"/>
            </a:endParaRPr>
          </a:p>
          <a:p>
            <a:pPr algn="ctr">
              <a:defRPr/>
            </a:pPr>
            <a:r>
              <a:rPr lang="el-GR" sz="1100" b="1" dirty="0">
                <a:solidFill>
                  <a:schemeClr val="tx2">
                    <a:lumMod val="75000"/>
                  </a:schemeClr>
                </a:solidFill>
                <a:latin typeface="Century Gothic" panose="020B0502020202020204" pitchFamily="34" charset="0"/>
              </a:rPr>
              <a:t>β. εφόσον είναι ουσιώδεις:</a:t>
            </a:r>
            <a:endParaRPr lang="el-GR" sz="1100" dirty="0">
              <a:solidFill>
                <a:schemeClr val="tx2">
                  <a:lumMod val="75000"/>
                </a:schemeClr>
              </a:solidFill>
              <a:latin typeface="Century Gothic" panose="020B0502020202020204" pitchFamily="34" charset="0"/>
            </a:endParaRPr>
          </a:p>
          <a:p>
            <a:pPr algn="ctr">
              <a:defRPr/>
            </a:pPr>
            <a:r>
              <a:rPr lang="el-GR" sz="1100" b="1" u="sng" dirty="0">
                <a:solidFill>
                  <a:schemeClr val="tx2">
                    <a:lumMod val="75000"/>
                  </a:schemeClr>
                </a:solidFill>
                <a:latin typeface="Century Gothic" panose="020B0502020202020204" pitchFamily="34" charset="0"/>
              </a:rPr>
              <a:t>Υποχρεωτική σύγκλιση  </a:t>
            </a:r>
            <a:r>
              <a:rPr lang="el-GR" sz="1100" b="1" u="sng" dirty="0">
                <a:solidFill>
                  <a:srgbClr val="FF0000"/>
                </a:solidFill>
                <a:latin typeface="Century Gothic" panose="020B0502020202020204" pitchFamily="34" charset="0"/>
              </a:rPr>
              <a:t>(εντός 20 ημερών) </a:t>
            </a:r>
            <a:r>
              <a:rPr lang="el-GR" sz="1100" b="1" u="sng" dirty="0">
                <a:solidFill>
                  <a:schemeClr val="tx2">
                    <a:lumMod val="75000"/>
                  </a:schemeClr>
                </a:solidFill>
                <a:latin typeface="Century Gothic" panose="020B0502020202020204" pitchFamily="34" charset="0"/>
              </a:rPr>
              <a:t>ΚΕΣΠΑ/ΠΕΣΠΑ με υποχρεωτική συμμετοχή δημοσίου φορέα που δεν γνωμοδότησε</a:t>
            </a:r>
            <a:r>
              <a:rPr lang="en-US" sz="1100" dirty="0">
                <a:solidFill>
                  <a:schemeClr val="tx2">
                    <a:lumMod val="75000"/>
                  </a:schemeClr>
                </a:solidFill>
                <a:latin typeface="Century Gothic" panose="020B0502020202020204" pitchFamily="34" charset="0"/>
              </a:rPr>
              <a:t>.</a:t>
            </a:r>
            <a:endParaRPr lang="el-GR" sz="1100" dirty="0">
              <a:solidFill>
                <a:schemeClr val="tx2">
                  <a:lumMod val="75000"/>
                </a:schemeClr>
              </a:solidFill>
              <a:latin typeface="Century Gothic" panose="020B0502020202020204" pitchFamily="34" charset="0"/>
            </a:endParaRPr>
          </a:p>
        </p:txBody>
      </p:sp>
      <p:sp>
        <p:nvSpPr>
          <p:cNvPr id="28" name="Ρόμβος 27"/>
          <p:cNvSpPr/>
          <p:nvPr/>
        </p:nvSpPr>
        <p:spPr>
          <a:xfrm>
            <a:off x="1119188" y="1373188"/>
            <a:ext cx="506412" cy="506412"/>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1</a:t>
            </a:r>
          </a:p>
        </p:txBody>
      </p:sp>
      <p:sp>
        <p:nvSpPr>
          <p:cNvPr id="29" name="Ρόμβος 28"/>
          <p:cNvSpPr/>
          <p:nvPr/>
        </p:nvSpPr>
        <p:spPr>
          <a:xfrm>
            <a:off x="3506788" y="1963738"/>
            <a:ext cx="506412" cy="504825"/>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2</a:t>
            </a:r>
          </a:p>
        </p:txBody>
      </p:sp>
      <p:sp>
        <p:nvSpPr>
          <p:cNvPr id="30" name="Ρόμβος 29"/>
          <p:cNvSpPr/>
          <p:nvPr/>
        </p:nvSpPr>
        <p:spPr>
          <a:xfrm>
            <a:off x="6561138" y="2822575"/>
            <a:ext cx="506412" cy="506413"/>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latin typeface="Century Gothic" panose="020B0502020202020204" pitchFamily="34" charset="0"/>
              </a:rPr>
              <a:t>3</a:t>
            </a:r>
          </a:p>
        </p:txBody>
      </p:sp>
      <p:sp>
        <p:nvSpPr>
          <p:cNvPr id="31" name="Ρόμβος 30"/>
          <p:cNvSpPr/>
          <p:nvPr/>
        </p:nvSpPr>
        <p:spPr>
          <a:xfrm>
            <a:off x="9847263" y="3509963"/>
            <a:ext cx="506412" cy="504825"/>
          </a:xfrm>
          <a:prstGeom prst="diamond">
            <a:avLst/>
          </a:prstGeom>
          <a:ln w="38100">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l-GR" sz="2400" b="1" dirty="0">
                <a:solidFill>
                  <a:srgbClr val="FF0000"/>
                </a:solidFill>
              </a:rPr>
              <a:t>4</a:t>
            </a:r>
          </a:p>
        </p:txBody>
      </p:sp>
      <p:sp>
        <p:nvSpPr>
          <p:cNvPr id="32" name="Title 3"/>
          <p:cNvSpPr txBox="1">
            <a:spLocks/>
          </p:cNvSpPr>
          <p:nvPr/>
        </p:nvSpPr>
        <p:spPr>
          <a:xfrm>
            <a:off x="-60768" y="742985"/>
            <a:ext cx="11982450" cy="682625"/>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algn="ctr"/>
            <a:r>
              <a:rPr lang="el-GR" altLang="en-US" sz="2200" b="1" dirty="0">
                <a:solidFill>
                  <a:schemeClr val="tx2">
                    <a:lumMod val="75000"/>
                  </a:schemeClr>
                </a:solidFill>
                <a:latin typeface="Century Gothic" pitchFamily="34" charset="0"/>
                <a:cs typeface="Segoe UI" pitchFamily="34" charset="0"/>
              </a:rPr>
              <a:t>ΕΡΓΑ Α1</a:t>
            </a:r>
            <a:r>
              <a:rPr lang="en-US" altLang="en-US" sz="2200" b="1" dirty="0">
                <a:solidFill>
                  <a:schemeClr val="tx2">
                    <a:lumMod val="75000"/>
                  </a:schemeClr>
                </a:solidFill>
                <a:latin typeface="Century Gothic" pitchFamily="34" charset="0"/>
                <a:cs typeface="Segoe UI" pitchFamily="34" charset="0"/>
              </a:rPr>
              <a:t> &amp; A2</a:t>
            </a:r>
            <a:r>
              <a:rPr lang="el-GR" altLang="en-US" sz="2200" b="1" dirty="0">
                <a:solidFill>
                  <a:schemeClr val="tx2">
                    <a:lumMod val="75000"/>
                  </a:schemeClr>
                </a:solidFill>
                <a:latin typeface="Century Gothic" pitchFamily="34" charset="0"/>
                <a:cs typeface="Segoe UI" pitchFamily="34" charset="0"/>
              </a:rPr>
              <a:t>: </a:t>
            </a:r>
            <a:r>
              <a:rPr lang="el-GR" altLang="en-US" sz="2200" dirty="0">
                <a:solidFill>
                  <a:schemeClr val="tx2">
                    <a:lumMod val="75000"/>
                  </a:schemeClr>
                </a:solidFill>
                <a:latin typeface="Century Gothic" pitchFamily="34" charset="0"/>
              </a:rPr>
              <a:t>Προτεινόμενη διαδικασία ΑΕΠΟ</a:t>
            </a:r>
          </a:p>
          <a:p>
            <a:pPr algn="ctr"/>
            <a:r>
              <a:rPr lang="el-GR" altLang="en-US" sz="1800" b="1" dirty="0">
                <a:solidFill>
                  <a:schemeClr val="tx2">
                    <a:lumMod val="75000"/>
                  </a:schemeClr>
                </a:solidFill>
                <a:latin typeface="Century Gothic" pitchFamily="34" charset="0"/>
              </a:rPr>
              <a:t>(χρονική διάρκεια περίπου 100 ημέρες)</a:t>
            </a:r>
            <a:endParaRPr lang="en-US" altLang="en-US" sz="1800" b="1" i="1" u="sng" dirty="0">
              <a:solidFill>
                <a:schemeClr val="tx2">
                  <a:lumMod val="75000"/>
                </a:schemeClr>
              </a:solidFill>
              <a:latin typeface="Century Gothic" pitchFamily="34" charset="0"/>
            </a:endParaRPr>
          </a:p>
        </p:txBody>
      </p:sp>
    </p:spTree>
    <p:extLst>
      <p:ext uri="{BB962C8B-B14F-4D97-AF65-F5344CB8AC3E}">
        <p14:creationId xmlns:p14="http://schemas.microsoft.com/office/powerpoint/2010/main" val="1188156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8">
            <a:extLst>
              <a:ext uri="{FF2B5EF4-FFF2-40B4-BE49-F238E27FC236}">
                <a16:creationId xmlns:a16="http://schemas.microsoft.com/office/drawing/2014/main" xmlns="" id="{EDC68D05-0613-4A5E-8585-7F09240B119C}"/>
              </a:ext>
            </a:extLst>
          </p:cNvPr>
          <p:cNvSpPr txBox="1">
            <a:spLocks/>
          </p:cNvSpPr>
          <p:nvPr/>
        </p:nvSpPr>
        <p:spPr>
          <a:xfrm>
            <a:off x="609600" y="1000125"/>
            <a:ext cx="10972800" cy="5298053"/>
          </a:xfrm>
          <a:prstGeom prst="rect">
            <a:avLst/>
          </a:prstGeom>
        </p:spPr>
        <p:txBody>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0963" lvl="1" indent="0" algn="just">
              <a:buClr>
                <a:schemeClr val="tx2"/>
              </a:buClr>
              <a:buSzPct val="110000"/>
              <a:buNone/>
            </a:pPr>
            <a:r>
              <a:rPr lang="el-GR" b="1" dirty="0">
                <a:solidFill>
                  <a:schemeClr val="tx2">
                    <a:lumMod val="75000"/>
                  </a:schemeClr>
                </a:solidFill>
              </a:rPr>
              <a:t>Πιστοποιημένοι Ιδιώτες Αξιολογητές</a:t>
            </a:r>
          </a:p>
          <a:p>
            <a:pPr marL="80963" lvl="1" indent="0" algn="just">
              <a:buClr>
                <a:schemeClr val="tx2"/>
              </a:buClr>
              <a:buSzPct val="110000"/>
              <a:buNone/>
            </a:pPr>
            <a:endParaRPr lang="el-GR" sz="2400" dirty="0"/>
          </a:p>
          <a:p>
            <a:pPr marL="80963" lvl="1" indent="0" algn="just">
              <a:buClr>
                <a:schemeClr val="tx2"/>
              </a:buClr>
              <a:buSzPct val="110000"/>
              <a:buNone/>
            </a:pPr>
            <a:r>
              <a:rPr lang="el-GR" sz="2400" dirty="0">
                <a:solidFill>
                  <a:schemeClr val="tx2">
                    <a:lumMod val="75000"/>
                  </a:schemeClr>
                </a:solidFill>
              </a:rPr>
              <a:t>Ο θεσμός των Πιστοποιημένων Ιδιωτών Αξιολογητών:</a:t>
            </a:r>
          </a:p>
          <a:p>
            <a:pPr marL="80963" lvl="1" indent="0" algn="just">
              <a:buClr>
                <a:schemeClr val="tx2"/>
              </a:buClr>
              <a:buSzPct val="110000"/>
              <a:buNone/>
            </a:pPr>
            <a:endParaRPr lang="el-GR" sz="1500" dirty="0">
              <a:solidFill>
                <a:schemeClr val="tx2">
                  <a:lumMod val="75000"/>
                </a:schemeClr>
              </a:solidFill>
            </a:endParaRPr>
          </a:p>
          <a:p>
            <a:pPr marL="706438" lvl="2" indent="-342900" algn="just">
              <a:buClr>
                <a:schemeClr val="tx2"/>
              </a:buClr>
              <a:buSzPct val="110000"/>
              <a:buFont typeface="Wingdings" panose="05000000000000000000" pitchFamily="2" charset="2"/>
              <a:buChar char="Ø"/>
            </a:pPr>
            <a:r>
              <a:rPr lang="el-GR" sz="2200" dirty="0">
                <a:solidFill>
                  <a:schemeClr val="tx2">
                    <a:lumMod val="75000"/>
                  </a:schemeClr>
                </a:solidFill>
              </a:rPr>
              <a:t>Είναι </a:t>
            </a:r>
            <a:r>
              <a:rPr lang="el-GR" sz="2200" b="1" dirty="0">
                <a:solidFill>
                  <a:schemeClr val="tx2">
                    <a:lumMod val="75000"/>
                  </a:schemeClr>
                </a:solidFill>
              </a:rPr>
              <a:t>ευρέως διαδεδομένη διοικητική πρακτική</a:t>
            </a:r>
            <a:r>
              <a:rPr lang="el-GR" sz="2200" dirty="0">
                <a:solidFill>
                  <a:schemeClr val="tx2">
                    <a:lumMod val="75000"/>
                  </a:schemeClr>
                </a:solidFill>
              </a:rPr>
              <a:t>, που προβλέπεται στην Ευρωπαϊκή Οδηγία και εφαρμόζεται ήδη από τις περισσότερες χώρες της ΕΕ</a:t>
            </a:r>
          </a:p>
          <a:p>
            <a:pPr marL="706438" lvl="2" indent="-342900" algn="just">
              <a:buClr>
                <a:schemeClr val="tx2"/>
              </a:buClr>
              <a:buSzPct val="110000"/>
              <a:buFont typeface="Wingdings" panose="05000000000000000000" pitchFamily="2" charset="2"/>
              <a:buChar char="Ø"/>
            </a:pPr>
            <a:r>
              <a:rPr lang="el-GR" sz="2200" dirty="0">
                <a:solidFill>
                  <a:schemeClr val="tx2">
                    <a:lumMod val="75000"/>
                  </a:schemeClr>
                </a:solidFill>
              </a:rPr>
              <a:t>Δίνει τη </a:t>
            </a:r>
            <a:r>
              <a:rPr lang="el-GR" sz="2200" b="1" dirty="0">
                <a:solidFill>
                  <a:schemeClr val="tx2">
                    <a:lumMod val="75000"/>
                  </a:schemeClr>
                </a:solidFill>
              </a:rPr>
              <a:t>δυνατότητα διεκπεραίωσης όλων των σταδίων </a:t>
            </a:r>
            <a:r>
              <a:rPr lang="el-GR" sz="2200" dirty="0">
                <a:solidFill>
                  <a:schemeClr val="tx2">
                    <a:lumMod val="75000"/>
                  </a:schemeClr>
                </a:solidFill>
              </a:rPr>
              <a:t>της περιβαλλοντικής </a:t>
            </a:r>
            <a:r>
              <a:rPr lang="el-GR" sz="2200" dirty="0" err="1">
                <a:solidFill>
                  <a:schemeClr val="tx2">
                    <a:lumMod val="75000"/>
                  </a:schemeClr>
                </a:solidFill>
              </a:rPr>
              <a:t>αδειοδότησης</a:t>
            </a:r>
            <a:r>
              <a:rPr lang="el-GR" sz="2200" dirty="0">
                <a:solidFill>
                  <a:schemeClr val="tx2">
                    <a:lumMod val="75000"/>
                  </a:schemeClr>
                </a:solidFill>
              </a:rPr>
              <a:t> από Πιστοποιημένους Ιδιώτες Αξιολογητές (εξειδικευμένοι επιστήμονες, με αποδεδειγμένη εμπειρία, που εγγράφονται σε Μητρώο, με την πιστοποίηση των υπηρεσιών του ΥΠΕΝ</a:t>
            </a:r>
            <a:r>
              <a:rPr lang="el-GR" sz="2200" dirty="0" smtClean="0">
                <a:solidFill>
                  <a:schemeClr val="tx2">
                    <a:lumMod val="75000"/>
                  </a:schemeClr>
                </a:solidFill>
              </a:rPr>
              <a:t>)</a:t>
            </a:r>
          </a:p>
          <a:p>
            <a:pPr marL="706438" lvl="2" indent="-342900" algn="just">
              <a:buClr>
                <a:schemeClr val="tx2"/>
              </a:buClr>
              <a:buSzPct val="110000"/>
              <a:buFont typeface="Wingdings" panose="05000000000000000000" pitchFamily="2" charset="2"/>
              <a:buChar char="Ø"/>
            </a:pPr>
            <a:r>
              <a:rPr lang="el-GR" sz="2200" dirty="0" smtClean="0">
                <a:solidFill>
                  <a:schemeClr val="tx2">
                    <a:lumMod val="75000"/>
                  </a:schemeClr>
                </a:solidFill>
              </a:rPr>
              <a:t>Αντίστοιχη πρόβλεψη υπάρχει και για την ενεργοποίηση του θεσμού των Πιστοποιημένων Περιβαλλοντικών Επιθεωρητών</a:t>
            </a:r>
            <a:endParaRPr lang="el-GR" sz="2200" dirty="0">
              <a:solidFill>
                <a:schemeClr val="tx2">
                  <a:lumMod val="75000"/>
                </a:schemeClr>
              </a:solidFill>
            </a:endParaRPr>
          </a:p>
          <a:p>
            <a:pPr marL="80963" lvl="1" indent="0" algn="just">
              <a:buClr>
                <a:schemeClr val="tx2"/>
              </a:buClr>
              <a:buSzPct val="110000"/>
              <a:buNone/>
            </a:pPr>
            <a:endParaRPr lang="el-GR" sz="2200" b="1" dirty="0">
              <a:solidFill>
                <a:schemeClr val="tx2">
                  <a:lumMod val="75000"/>
                </a:schemeClr>
              </a:solidFill>
            </a:endParaRPr>
          </a:p>
          <a:p>
            <a:pPr marL="80963" lvl="1" indent="0" algn="just">
              <a:buClr>
                <a:schemeClr val="tx2"/>
              </a:buClr>
              <a:buSzPct val="110000"/>
              <a:buFont typeface="Verdana" panose="020B0604030504040204" pitchFamily="34" charset="0"/>
              <a:buNone/>
            </a:pPr>
            <a:endParaRPr lang="el-GR" sz="2000" dirty="0">
              <a:solidFill>
                <a:schemeClr val="tx2">
                  <a:lumMod val="75000"/>
                </a:schemeClr>
              </a:solidFill>
            </a:endParaRPr>
          </a:p>
          <a:p>
            <a:pPr marL="538861" lvl="1" indent="0" algn="just">
              <a:buClr>
                <a:schemeClr val="tx2"/>
              </a:buClr>
              <a:buSzPct val="110000"/>
              <a:buFont typeface="Verdana" panose="020B0604030504040204" pitchFamily="34" charset="0"/>
              <a:buNone/>
            </a:pPr>
            <a:endParaRPr lang="el-GR" sz="2400" dirty="0">
              <a:highlight>
                <a:srgbClr val="FFFF00"/>
              </a:highlight>
            </a:endParaRPr>
          </a:p>
        </p:txBody>
      </p:sp>
    </p:spTree>
    <p:extLst>
      <p:ext uri="{BB962C8B-B14F-4D97-AF65-F5344CB8AC3E}">
        <p14:creationId xmlns:p14="http://schemas.microsoft.com/office/powerpoint/2010/main" val="1241446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p:cNvSpPr>
            <a:spLocks noGrp="1"/>
          </p:cNvSpPr>
          <p:nvPr>
            <p:ph type="title"/>
          </p:nvPr>
        </p:nvSpPr>
        <p:spPr/>
        <p:txBody>
          <a:bodyPr/>
          <a:lstStyle/>
          <a:p>
            <a:r>
              <a:rPr lang="el-GR" sz="3000" dirty="0"/>
              <a:t>2. Απλοποίηση διαδικασίας τροποποίησης και ανανέωσης  περιβαλλοντικών όρων</a:t>
            </a: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a:xfrm>
            <a:off x="11520000" y="6480000"/>
            <a:ext cx="671513" cy="3016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2" name="Θέση περιεχομένου 1"/>
          <p:cNvSpPr>
            <a:spLocks noGrp="1"/>
          </p:cNvSpPr>
          <p:nvPr>
            <p:ph idx="1"/>
          </p:nvPr>
        </p:nvSpPr>
        <p:spPr>
          <a:xfrm>
            <a:off x="502445" y="2199860"/>
            <a:ext cx="10972800" cy="3972339"/>
          </a:xfrm>
        </p:spPr>
        <p:txBody>
          <a:bodyPr/>
          <a:lstStyle/>
          <a:p>
            <a:pPr algn="just"/>
            <a:r>
              <a:rPr lang="el-GR" sz="2400" dirty="0"/>
              <a:t>Επεκτείνουμε τη χρονική ισχύ των Περιβαλλοντικών </a:t>
            </a:r>
            <a:r>
              <a:rPr lang="el-GR" sz="2400" dirty="0" err="1"/>
              <a:t>Αδειοδοτήσεων</a:t>
            </a:r>
            <a:r>
              <a:rPr lang="el-GR" sz="2400" dirty="0"/>
              <a:t> από 10 σε </a:t>
            </a:r>
            <a:r>
              <a:rPr lang="el-GR" sz="2400" b="1" dirty="0"/>
              <a:t>15 έτη</a:t>
            </a:r>
          </a:p>
          <a:p>
            <a:pPr algn="just"/>
            <a:r>
              <a:rPr lang="el-GR" sz="2400" b="1" dirty="0"/>
              <a:t>Μέσω διαδικασίας </a:t>
            </a:r>
            <a:r>
              <a:rPr lang="el-GR" sz="2400" b="1" dirty="0" err="1"/>
              <a:t>screening</a:t>
            </a:r>
            <a:r>
              <a:rPr lang="el-GR" sz="2400" b="1" dirty="0"/>
              <a:t> </a:t>
            </a:r>
            <a:r>
              <a:rPr lang="el-GR" sz="2400" dirty="0"/>
              <a:t>- με υποβολή ενός απλοποιημένου φακέλου- η Περιβαλλοντική Αρχή μπορεί να κρίνει ποιες τροποποιήσεις είναι επουσιώδεις και ποιες ουσιώδεις</a:t>
            </a:r>
          </a:p>
          <a:p>
            <a:pPr algn="just"/>
            <a:r>
              <a:rPr lang="el-GR" sz="2400" dirty="0"/>
              <a:t>Θέτουμε </a:t>
            </a:r>
            <a:r>
              <a:rPr lang="el-GR" sz="2400" b="1" dirty="0"/>
              <a:t>σαφή κριτήρια</a:t>
            </a:r>
            <a:r>
              <a:rPr lang="el-GR" sz="2400" dirty="0"/>
              <a:t> για την διάκριση μεταξύ ουσιωδών και επουσιωδών τροποποιήσεων (με Υπουργική Απόφαση). Στην περίπτωση των επουσιωδών τροποποιήσεων, προβλέπουμε μία ταχεία και απλοποιημένη διαδικασία για την έκδοση Απόφασης τροποποίησης ή ανανέωσης περιβαλλοντικών  όρων</a:t>
            </a:r>
          </a:p>
          <a:p>
            <a:pPr algn="just"/>
            <a:endParaRPr lang="el-GR" dirty="0"/>
          </a:p>
          <a:p>
            <a:endParaRPr lang="el-GR" dirty="0"/>
          </a:p>
          <a:p>
            <a:pPr lvl="4"/>
            <a:endParaRPr lang="el-GR" dirty="0"/>
          </a:p>
        </p:txBody>
      </p:sp>
    </p:spTree>
    <p:extLst>
      <p:ext uri="{BB962C8B-B14F-4D97-AF65-F5344CB8AC3E}">
        <p14:creationId xmlns:p14="http://schemas.microsoft.com/office/powerpoint/2010/main" val="3984975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4294967295"/>
          </p:nvPr>
        </p:nvSpPr>
        <p:spPr>
          <a:xfrm>
            <a:off x="511970" y="1274380"/>
            <a:ext cx="10903906" cy="5116513"/>
          </a:xfrm>
        </p:spPr>
        <p:txBody>
          <a:bodyPr/>
          <a:lstStyle/>
          <a:p>
            <a:pPr algn="just"/>
            <a:r>
              <a:rPr lang="el-GR" sz="2400" dirty="0">
                <a:solidFill>
                  <a:schemeClr val="tx2">
                    <a:lumMod val="75000"/>
                  </a:schemeClr>
                </a:solidFill>
              </a:rPr>
              <a:t>Στην περίπτωση των ουσιωδών τροποποιήσεων, οι αναγκαίες γνωμοδοτήσεις θα περιορίζονται αυστηρώς στο αντικείμενο της τροποποίησης του έργου</a:t>
            </a:r>
          </a:p>
          <a:p>
            <a:pPr marL="881761" lvl="1" indent="-342900" algn="just">
              <a:spcBef>
                <a:spcPts val="500"/>
              </a:spcBef>
              <a:spcAft>
                <a:spcPts val="500"/>
              </a:spcAft>
              <a:buClr>
                <a:schemeClr val="tx2"/>
              </a:buClr>
              <a:buSzPct val="110000"/>
            </a:pPr>
            <a:r>
              <a:rPr lang="el-GR" sz="2400" b="1" dirty="0">
                <a:solidFill>
                  <a:schemeClr val="tx2">
                    <a:lumMod val="75000"/>
                  </a:schemeClr>
                </a:solidFill>
              </a:rPr>
              <a:t>Εμπλοκή Πιστοποιημένων Ιδιωτών Αξιολογητών </a:t>
            </a:r>
            <a:r>
              <a:rPr lang="el-GR" sz="2400" dirty="0">
                <a:solidFill>
                  <a:schemeClr val="tx2">
                    <a:lumMod val="75000"/>
                  </a:schemeClr>
                </a:solidFill>
              </a:rPr>
              <a:t>με τα οφέλη που προκύπτουν και στην αρχική διαδικασία έγκρισης περιβαλλοντικών όρων </a:t>
            </a:r>
          </a:p>
          <a:p>
            <a:pPr marL="1164336" lvl="2" indent="-342900" algn="just">
              <a:spcBef>
                <a:spcPts val="500"/>
              </a:spcBef>
              <a:spcAft>
                <a:spcPts val="500"/>
              </a:spcAft>
              <a:buClr>
                <a:schemeClr val="tx2"/>
              </a:buClr>
              <a:buSzPct val="110000"/>
              <a:buFont typeface="Wingdings" panose="05000000000000000000" pitchFamily="2" charset="2"/>
              <a:buChar char="Ø"/>
            </a:pPr>
            <a:r>
              <a:rPr lang="el-GR" sz="2200" b="1" dirty="0">
                <a:solidFill>
                  <a:schemeClr val="tx2">
                    <a:lumMod val="75000"/>
                  </a:schemeClr>
                </a:solidFill>
              </a:rPr>
              <a:t>Απλοποίηση και επιτάχυνση της διαδικασίας </a:t>
            </a:r>
            <a:r>
              <a:rPr lang="el-GR" sz="2200" dirty="0">
                <a:solidFill>
                  <a:schemeClr val="tx2">
                    <a:lumMod val="75000"/>
                  </a:schemeClr>
                </a:solidFill>
              </a:rPr>
              <a:t>τροποποίησης ή ανανέωσης περιβαλλοντικών όρων</a:t>
            </a:r>
          </a:p>
          <a:p>
            <a:pPr marL="1164336" lvl="2" indent="-342900" algn="just">
              <a:spcBef>
                <a:spcPts val="500"/>
              </a:spcBef>
              <a:spcAft>
                <a:spcPts val="500"/>
              </a:spcAft>
              <a:buClr>
                <a:schemeClr val="tx2"/>
              </a:buClr>
              <a:buSzPct val="110000"/>
              <a:buFont typeface="Wingdings" panose="05000000000000000000" pitchFamily="2" charset="2"/>
              <a:buChar char="Ø"/>
            </a:pPr>
            <a:r>
              <a:rPr lang="el-GR" sz="2200" dirty="0">
                <a:solidFill>
                  <a:schemeClr val="tx2">
                    <a:lumMod val="75000"/>
                  </a:schemeClr>
                </a:solidFill>
              </a:rPr>
              <a:t>Παρέχουμε δυνατότητα παράτασης διάρκειας ισχύος ΑΕΠΟ για έργα ή δραστηριότητες που διαθέτουν EMAS ή ISO</a:t>
            </a:r>
          </a:p>
          <a:p>
            <a:pPr marL="538861" lvl="1" indent="0" algn="just">
              <a:spcBef>
                <a:spcPts val="500"/>
              </a:spcBef>
              <a:spcAft>
                <a:spcPts val="500"/>
              </a:spcAft>
              <a:buClr>
                <a:schemeClr val="tx2"/>
              </a:buClr>
              <a:buSzPct val="110000"/>
              <a:buNone/>
            </a:pPr>
            <a:endParaRPr lang="el-GR" sz="2200" dirty="0">
              <a:solidFill>
                <a:schemeClr val="tx2">
                  <a:lumMod val="75000"/>
                </a:schemeClr>
              </a:solidFill>
            </a:endParaRPr>
          </a:p>
          <a:p>
            <a:pPr marL="80963" lvl="1" indent="0" algn="just">
              <a:buClr>
                <a:schemeClr val="tx2"/>
              </a:buClr>
              <a:buSzPct val="110000"/>
              <a:buNone/>
            </a:pPr>
            <a:endParaRPr lang="el-GR" sz="2200" b="1" dirty="0">
              <a:solidFill>
                <a:schemeClr val="tx2">
                  <a:lumMod val="75000"/>
                </a:schemeClr>
              </a:solidFill>
            </a:endParaRPr>
          </a:p>
          <a:p>
            <a:pPr marL="80963" lvl="1" indent="0" algn="just">
              <a:buClr>
                <a:schemeClr val="tx2"/>
              </a:buClr>
              <a:buSzPct val="110000"/>
              <a:buNone/>
            </a:pPr>
            <a:endParaRPr lang="el-GR" sz="1000" b="1" dirty="0">
              <a:solidFill>
                <a:schemeClr val="tx2">
                  <a:lumMod val="75000"/>
                </a:schemeClr>
              </a:solidFill>
            </a:endParaRPr>
          </a:p>
          <a:p>
            <a:pPr marL="538861" lvl="1" indent="0" algn="just">
              <a:buClr>
                <a:schemeClr val="tx2"/>
              </a:buClr>
              <a:buSzPct val="110000"/>
              <a:buNone/>
            </a:pPr>
            <a:endParaRPr lang="el-GR" sz="2400" b="1" dirty="0"/>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08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p:cNvSpPr>
            <a:spLocks noGrp="1"/>
          </p:cNvSpPr>
          <p:nvPr>
            <p:ph type="title"/>
          </p:nvPr>
        </p:nvSpPr>
        <p:spPr/>
        <p:txBody>
          <a:bodyPr/>
          <a:lstStyle/>
          <a:p>
            <a:r>
              <a:rPr lang="el-GR" sz="3000" dirty="0"/>
              <a:t>3. Αναβάθμιση Ηλεκτρονικού Περιβαλλοντικού Μητρώου</a:t>
            </a:r>
            <a:br>
              <a:rPr lang="el-GR" sz="3000" dirty="0"/>
            </a:br>
            <a:r>
              <a:rPr lang="el-GR" sz="3000" dirty="0"/>
              <a:t>    (ΗΠΜ)</a:t>
            </a: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1"/>
          </p:nvPr>
        </p:nvSpPr>
        <p:spPr>
          <a:xfrm>
            <a:off x="491355" y="1984205"/>
            <a:ext cx="10972800" cy="4108504"/>
          </a:xfrm>
        </p:spPr>
        <p:txBody>
          <a:bodyPr/>
          <a:lstStyle/>
          <a:p>
            <a:pPr marL="0" lvl="1" indent="0" algn="just">
              <a:spcAft>
                <a:spcPts val="600"/>
              </a:spcAft>
              <a:buClr>
                <a:schemeClr val="tx2"/>
              </a:buClr>
              <a:buSzPct val="110000"/>
              <a:buNone/>
            </a:pPr>
            <a:endParaRPr lang="el-GR" sz="2400" b="1" dirty="0"/>
          </a:p>
          <a:p>
            <a:pPr marL="0" lvl="1" indent="0" algn="just">
              <a:spcAft>
                <a:spcPts val="600"/>
              </a:spcAft>
              <a:buClr>
                <a:schemeClr val="tx2"/>
              </a:buClr>
              <a:buSzPct val="110000"/>
              <a:buNone/>
            </a:pPr>
            <a:endParaRPr lang="el-GR" sz="2400" b="1" dirty="0"/>
          </a:p>
          <a:p>
            <a:pPr algn="just"/>
            <a:r>
              <a:rPr lang="el-GR" sz="2400" b="1" dirty="0"/>
              <a:t>Εκσυγχρονισμός και ενίσχυση του Ηλεκτρονικού Περιβαλλοντικού Μητρώου</a:t>
            </a:r>
            <a:r>
              <a:rPr lang="el-GR" sz="2400" dirty="0"/>
              <a:t>, ώστε να διεξάγονται όλα </a:t>
            </a:r>
            <a:r>
              <a:rPr lang="el-GR" sz="2400" b="1" dirty="0"/>
              <a:t>τα στάδια </a:t>
            </a:r>
            <a:r>
              <a:rPr lang="el-GR" sz="2400" dirty="0"/>
              <a:t>της περιβαλλοντικής </a:t>
            </a:r>
            <a:r>
              <a:rPr lang="el-GR" sz="2400" dirty="0" err="1"/>
              <a:t>αδειοδότησης</a:t>
            </a:r>
            <a:r>
              <a:rPr lang="el-GR" sz="2400" dirty="0"/>
              <a:t> </a:t>
            </a:r>
            <a:r>
              <a:rPr lang="el-GR" sz="2400" b="1" dirty="0"/>
              <a:t>ηλεκτρονικά</a:t>
            </a:r>
            <a:endParaRPr lang="el-GR" sz="2400" dirty="0"/>
          </a:p>
          <a:p>
            <a:pPr lvl="1" indent="-283464" algn="just">
              <a:spcAft>
                <a:spcPts val="600"/>
              </a:spcAft>
              <a:buClr>
                <a:schemeClr val="tx2"/>
              </a:buClr>
              <a:buSzPct val="110000"/>
              <a:buFont typeface="Wingdings 2" panose="05020102010507070707" pitchFamily="18" charset="2"/>
              <a:buChar char=""/>
            </a:pPr>
            <a:endParaRPr lang="el-GR" sz="2400" dirty="0"/>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a:xfrm>
            <a:off x="11520000" y="6480000"/>
            <a:ext cx="671513" cy="3016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25498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Απλοποίηση </a:t>
            </a:r>
            <a:r>
              <a:rPr lang="el-GR" b="1" i="1" dirty="0" err="1"/>
              <a:t>αδειοδότησης</a:t>
            </a:r>
            <a:r>
              <a:rPr lang="el-GR" b="1" i="1" dirty="0"/>
              <a:t> ΑΠΕ</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043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8">
            <a:extLst>
              <a:ext uri="{FF2B5EF4-FFF2-40B4-BE49-F238E27FC236}">
                <a16:creationId xmlns:a16="http://schemas.microsoft.com/office/drawing/2014/main" xmlns="" id="{EDC68D05-0613-4A5E-8585-7F09240B119C}"/>
              </a:ext>
            </a:extLst>
          </p:cNvPr>
          <p:cNvSpPr txBox="1">
            <a:spLocks/>
          </p:cNvSpPr>
          <p:nvPr/>
        </p:nvSpPr>
        <p:spPr bwMode="auto">
          <a:xfrm>
            <a:off x="483472" y="1988477"/>
            <a:ext cx="10972800" cy="449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spcBef>
                <a:spcPts val="600"/>
              </a:spcBef>
              <a:spcAft>
                <a:spcPts val="600"/>
              </a:spcAft>
            </a:pPr>
            <a:r>
              <a:rPr lang="el-GR" sz="2200" dirty="0"/>
              <a:t>Η </a:t>
            </a:r>
            <a:r>
              <a:rPr lang="el-GR" sz="2200" dirty="0" err="1"/>
              <a:t>αδειοδότηση</a:t>
            </a:r>
            <a:r>
              <a:rPr lang="el-GR" sz="2200" dirty="0"/>
              <a:t> για έργα ΑΠΕ διαρκεί  </a:t>
            </a:r>
            <a:r>
              <a:rPr lang="el-GR" sz="2200" b="1" dirty="0"/>
              <a:t>3-4 έτη για </a:t>
            </a:r>
            <a:r>
              <a:rPr lang="el-GR" sz="2200" b="1" dirty="0" err="1"/>
              <a:t>φωτοβολταϊκά</a:t>
            </a:r>
            <a:r>
              <a:rPr lang="el-GR" sz="2200" b="1" dirty="0"/>
              <a:t> </a:t>
            </a:r>
            <a:r>
              <a:rPr lang="el-GR" sz="2200" dirty="0"/>
              <a:t>και </a:t>
            </a:r>
            <a:r>
              <a:rPr lang="el-GR" sz="2200" b="1" dirty="0"/>
              <a:t>6-8 έτη</a:t>
            </a:r>
            <a:r>
              <a:rPr lang="el-GR" sz="2200" dirty="0"/>
              <a:t> </a:t>
            </a:r>
            <a:r>
              <a:rPr lang="el-GR" sz="2200" b="1" dirty="0"/>
              <a:t>για αιολικά </a:t>
            </a:r>
          </a:p>
          <a:p>
            <a:pPr algn="just">
              <a:spcBef>
                <a:spcPts val="600"/>
              </a:spcBef>
              <a:spcAft>
                <a:spcPts val="600"/>
              </a:spcAft>
            </a:pPr>
            <a:r>
              <a:rPr lang="el-GR" sz="2200" dirty="0"/>
              <a:t>Μόνο για την </a:t>
            </a:r>
            <a:r>
              <a:rPr lang="el-GR" sz="2200" b="1" dirty="0"/>
              <a:t>Άδεια Παραγωγής</a:t>
            </a:r>
            <a:r>
              <a:rPr lang="el-GR" sz="2200" dirty="0"/>
              <a:t>, το πρώτο στάδιο της διαδικασίας, χρειάζονται </a:t>
            </a:r>
            <a:r>
              <a:rPr lang="el-GR" sz="2200" b="1" dirty="0"/>
              <a:t>18-24 μήνες </a:t>
            </a:r>
            <a:r>
              <a:rPr lang="el-GR" sz="2200" dirty="0"/>
              <a:t>μέχρι να εκδοθεί από τη ΡΑΕ (με απόφαση Ολομέλειας)</a:t>
            </a:r>
          </a:p>
          <a:p>
            <a:pPr algn="just">
              <a:spcBef>
                <a:spcPts val="600"/>
              </a:spcBef>
              <a:spcAft>
                <a:spcPts val="600"/>
              </a:spcAft>
            </a:pPr>
            <a:r>
              <a:rPr lang="el-GR" sz="2200" dirty="0"/>
              <a:t>Αυτή τη στιγμή </a:t>
            </a:r>
            <a:r>
              <a:rPr lang="el-GR" sz="2200" b="1" dirty="0"/>
              <a:t>εκκρεμούν στη Ρυθμιστική Αρχή άνω των 1800 αιτήσεων</a:t>
            </a:r>
            <a:r>
              <a:rPr lang="el-GR" sz="2200" dirty="0"/>
              <a:t> (περίπου 29 GW) για έκδοση Άδειας Παραγωγής και αξιολογούνται ακόμα αιτήσεις του 2018</a:t>
            </a:r>
          </a:p>
          <a:p>
            <a:pPr algn="just">
              <a:spcBef>
                <a:spcPts val="600"/>
              </a:spcBef>
              <a:spcAft>
                <a:spcPts val="600"/>
              </a:spcAft>
            </a:pPr>
            <a:r>
              <a:rPr lang="el-GR" sz="2200" dirty="0"/>
              <a:t>Σήμερα απαιτούνται </a:t>
            </a:r>
            <a:r>
              <a:rPr lang="el-GR" sz="2200" b="1" dirty="0"/>
              <a:t>29 βήματα </a:t>
            </a:r>
            <a:r>
              <a:rPr lang="el-GR" sz="2200" dirty="0"/>
              <a:t>από την Άδεια Παραγωγής μέχρι τη Σύμβαση Πώλησης ηλεκτρικού ρεύματος με το ΔΑΠΕΕΠ &gt; Τα περιθώρια απλοποίησης και επιτάχυνσης είναι μεγάλα!</a:t>
            </a:r>
          </a:p>
        </p:txBody>
      </p:sp>
      <p:sp>
        <p:nvSpPr>
          <p:cNvPr id="13" name="Τίτλος 3"/>
          <p:cNvSpPr txBox="1">
            <a:spLocks/>
          </p:cNvSpPr>
          <p:nvPr/>
        </p:nvSpPr>
        <p:spPr bwMode="auto">
          <a:xfrm>
            <a:off x="543913" y="984250"/>
            <a:ext cx="10972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000" dirty="0">
                <a:solidFill>
                  <a:srgbClr val="C00000"/>
                </a:solidFill>
              </a:rPr>
              <a:t>ΠΡΟΒΛΗΜΑ: Μεγάλες καθυστερήσεις και γραφειοκρατία</a:t>
            </a:r>
          </a:p>
        </p:txBody>
      </p:sp>
      <p:pic>
        <p:nvPicPr>
          <p:cNvPr id="14" name="Εικόνα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268" y="1268356"/>
            <a:ext cx="343427" cy="343427"/>
          </a:xfrm>
          <a:prstGeom prst="rect">
            <a:avLst/>
          </a:prstGeom>
        </p:spPr>
      </p:pic>
    </p:spTree>
    <p:extLst>
      <p:ext uri="{BB962C8B-B14F-4D97-AF65-F5344CB8AC3E}">
        <p14:creationId xmlns:p14="http://schemas.microsoft.com/office/powerpoint/2010/main" val="34351961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4294967295"/>
          </p:nvPr>
        </p:nvSpPr>
        <p:spPr>
          <a:xfrm>
            <a:off x="574784" y="1870620"/>
            <a:ext cx="10972800" cy="4498975"/>
          </a:xfrm>
        </p:spPr>
        <p:txBody>
          <a:bodyPr/>
          <a:lstStyle/>
          <a:p>
            <a:pPr marL="0" lvl="1" indent="0" algn="just">
              <a:spcAft>
                <a:spcPts val="600"/>
              </a:spcAft>
              <a:buClr>
                <a:schemeClr val="tx2"/>
              </a:buClr>
              <a:buSzPct val="110000"/>
              <a:buNone/>
            </a:pPr>
            <a:r>
              <a:rPr lang="el-GR" sz="2300" b="1" dirty="0">
                <a:solidFill>
                  <a:schemeClr val="tx2">
                    <a:lumMod val="75000"/>
                  </a:schemeClr>
                </a:solidFill>
              </a:rPr>
              <a:t>1. Άμεση μείωση χρόνων </a:t>
            </a:r>
            <a:r>
              <a:rPr lang="el-GR" sz="2300" b="1" dirty="0" err="1">
                <a:solidFill>
                  <a:schemeClr val="tx2">
                    <a:lumMod val="75000"/>
                  </a:schemeClr>
                </a:solidFill>
              </a:rPr>
              <a:t>αδειοδοτήσεων</a:t>
            </a:r>
            <a:endParaRPr lang="el-GR" sz="2300" b="1" dirty="0">
              <a:solidFill>
                <a:schemeClr val="tx2">
                  <a:lumMod val="75000"/>
                </a:schemeClr>
              </a:solidFill>
            </a:endParaRPr>
          </a:p>
          <a:p>
            <a:pPr marL="625475" lvl="2" indent="-342900" algn="just">
              <a:spcBef>
                <a:spcPts val="300"/>
              </a:spcBef>
              <a:spcAft>
                <a:spcPts val="300"/>
              </a:spcAft>
              <a:buClr>
                <a:schemeClr val="tx2"/>
              </a:buClr>
              <a:buSzPct val="110000"/>
              <a:buFont typeface="Wingdings" panose="05000000000000000000" pitchFamily="2" charset="2"/>
              <a:buChar char="Ø"/>
            </a:pPr>
            <a:r>
              <a:rPr lang="el-GR" sz="2200" dirty="0">
                <a:solidFill>
                  <a:schemeClr val="tx2">
                    <a:lumMod val="75000"/>
                  </a:schemeClr>
                </a:solidFill>
              </a:rPr>
              <a:t>Αντικατάσταση της Άδειας Παραγωγής με την </a:t>
            </a:r>
            <a:r>
              <a:rPr lang="el-GR" sz="2200" b="1" dirty="0">
                <a:solidFill>
                  <a:schemeClr val="tx2">
                    <a:lumMod val="75000"/>
                  </a:schemeClr>
                </a:solidFill>
              </a:rPr>
              <a:t>Βεβαίωση Παραγωγού Ηλεκτρικής Ενέργειας</a:t>
            </a:r>
            <a:r>
              <a:rPr lang="el-GR" sz="2200" dirty="0">
                <a:solidFill>
                  <a:schemeClr val="tx2">
                    <a:lumMod val="75000"/>
                  </a:schemeClr>
                </a:solidFill>
              </a:rPr>
              <a:t> &gt; δεν απαιτείται έκδοση απόφασης της Ολομέλειας της ΡΑΕ</a:t>
            </a:r>
          </a:p>
          <a:p>
            <a:pPr marL="625475" lvl="2" indent="-342900" algn="just">
              <a:spcBef>
                <a:spcPts val="300"/>
              </a:spcBef>
              <a:spcAft>
                <a:spcPts val="300"/>
              </a:spcAft>
              <a:buClr>
                <a:schemeClr val="tx2"/>
              </a:buClr>
              <a:buSzPct val="110000"/>
              <a:buFont typeface="Wingdings" panose="05000000000000000000" pitchFamily="2" charset="2"/>
              <a:buChar char="Ø"/>
            </a:pPr>
            <a:r>
              <a:rPr lang="el-GR" sz="2200" dirty="0">
                <a:solidFill>
                  <a:schemeClr val="tx2">
                    <a:lumMod val="75000"/>
                  </a:schemeClr>
                </a:solidFill>
              </a:rPr>
              <a:t>Η Βεβαίωση θα προκύπτει μετά από μια </a:t>
            </a:r>
            <a:r>
              <a:rPr lang="el-GR" sz="2200" b="1" dirty="0">
                <a:solidFill>
                  <a:schemeClr val="tx2">
                    <a:lumMod val="75000"/>
                  </a:schemeClr>
                </a:solidFill>
              </a:rPr>
              <a:t>σύντομη και αυτοματοποιημένη διαδικασία ελέγχου</a:t>
            </a:r>
            <a:r>
              <a:rPr lang="el-GR" sz="2200" dirty="0">
                <a:solidFill>
                  <a:schemeClr val="tx2">
                    <a:lumMod val="75000"/>
                  </a:schemeClr>
                </a:solidFill>
              </a:rPr>
              <a:t> της αίτησης, με μείωση στο ελάχιστο των δικαιολογητικών που απαιτούνται</a:t>
            </a:r>
          </a:p>
          <a:p>
            <a:pPr marL="625475" lvl="2" indent="-342900" algn="just">
              <a:spcBef>
                <a:spcPts val="300"/>
              </a:spcBef>
              <a:spcAft>
                <a:spcPts val="300"/>
              </a:spcAft>
              <a:buClr>
                <a:schemeClr val="tx2"/>
              </a:buClr>
              <a:buSzPct val="110000"/>
              <a:buFont typeface="Wingdings" panose="05000000000000000000" pitchFamily="2" charset="2"/>
              <a:buChar char="Ø"/>
            </a:pPr>
            <a:r>
              <a:rPr lang="el-GR" sz="2200" dirty="0">
                <a:solidFill>
                  <a:schemeClr val="tx2">
                    <a:lumMod val="75000"/>
                  </a:schemeClr>
                </a:solidFill>
              </a:rPr>
              <a:t>Το νέο </a:t>
            </a:r>
            <a:r>
              <a:rPr lang="el-GR" sz="2200" dirty="0" err="1">
                <a:solidFill>
                  <a:schemeClr val="tx2">
                    <a:lumMod val="75000"/>
                  </a:schemeClr>
                </a:solidFill>
              </a:rPr>
              <a:t>αδειοδοτικό</a:t>
            </a:r>
            <a:r>
              <a:rPr lang="el-GR" sz="2200" dirty="0">
                <a:solidFill>
                  <a:schemeClr val="tx2">
                    <a:lumMod val="75000"/>
                  </a:schemeClr>
                </a:solidFill>
              </a:rPr>
              <a:t> πλαίσιο θα καταλαμβάνει τόσο τις </a:t>
            </a:r>
            <a:r>
              <a:rPr lang="el-GR" sz="2200" b="1" dirty="0">
                <a:solidFill>
                  <a:schemeClr val="tx2">
                    <a:lumMod val="75000"/>
                  </a:schemeClr>
                </a:solidFill>
              </a:rPr>
              <a:t>νέες αιτήσεις όσο και τις εκκρεμείς</a:t>
            </a:r>
            <a:r>
              <a:rPr lang="el-GR" sz="2200" dirty="0">
                <a:solidFill>
                  <a:schemeClr val="tx2">
                    <a:lumMod val="75000"/>
                  </a:schemeClr>
                </a:solidFill>
              </a:rPr>
              <a:t> </a:t>
            </a:r>
            <a:r>
              <a:rPr lang="el-GR" sz="2200" dirty="0">
                <a:solidFill>
                  <a:schemeClr val="tx2">
                    <a:lumMod val="75000"/>
                  </a:schemeClr>
                </a:solidFill>
                <a:sym typeface="Wingdings" panose="05000000000000000000" pitchFamily="2" charset="2"/>
              </a:rPr>
              <a:t></a:t>
            </a:r>
            <a:r>
              <a:rPr lang="el-GR" sz="2200" dirty="0">
                <a:solidFill>
                  <a:schemeClr val="tx2">
                    <a:lumMod val="75000"/>
                  </a:schemeClr>
                </a:solidFill>
              </a:rPr>
              <a:t> </a:t>
            </a:r>
            <a:r>
              <a:rPr lang="el-GR" sz="2200" b="1" dirty="0">
                <a:solidFill>
                  <a:schemeClr val="tx2">
                    <a:lumMod val="75000"/>
                  </a:schemeClr>
                </a:solidFill>
              </a:rPr>
              <a:t>εκκαθάριση</a:t>
            </a:r>
            <a:r>
              <a:rPr lang="el-GR" sz="2200" dirty="0">
                <a:solidFill>
                  <a:schemeClr val="tx2">
                    <a:lumMod val="75000"/>
                  </a:schemeClr>
                </a:solidFill>
              </a:rPr>
              <a:t> σε χρονικό διάστημα λίγων μηνών των συσσωρευμένων εκκρεμών αιτήσεων</a:t>
            </a:r>
            <a:r>
              <a:rPr lang="en-US" sz="2200" dirty="0">
                <a:solidFill>
                  <a:schemeClr val="tx2">
                    <a:lumMod val="75000"/>
                  </a:schemeClr>
                </a:solidFill>
              </a:rPr>
              <a:t> </a:t>
            </a:r>
            <a:endParaRPr lang="el-GR" sz="2200" dirty="0">
              <a:solidFill>
                <a:schemeClr val="tx2">
                  <a:lumMod val="75000"/>
                </a:schemeClr>
              </a:solidFill>
            </a:endParaRPr>
          </a:p>
          <a:p>
            <a:pPr marL="625475" lvl="2" indent="-342900" algn="just">
              <a:spcBef>
                <a:spcPts val="300"/>
              </a:spcBef>
              <a:spcAft>
                <a:spcPts val="300"/>
              </a:spcAft>
              <a:buClr>
                <a:schemeClr val="tx2"/>
              </a:buClr>
              <a:buSzPct val="110000"/>
              <a:buFont typeface="Wingdings" panose="05000000000000000000" pitchFamily="2" charset="2"/>
              <a:buChar char="Ø"/>
            </a:pPr>
            <a:r>
              <a:rPr lang="el-GR" sz="2200" b="1" dirty="0">
                <a:solidFill>
                  <a:schemeClr val="tx2">
                    <a:lumMod val="75000"/>
                  </a:schemeClr>
                </a:solidFill>
              </a:rPr>
              <a:t>Άμεσα ορατά αποτελέσματα </a:t>
            </a:r>
            <a:r>
              <a:rPr lang="el-GR" sz="2200" dirty="0">
                <a:solidFill>
                  <a:schemeClr val="tx2">
                    <a:lumMod val="75000"/>
                  </a:schemeClr>
                </a:solidFill>
              </a:rPr>
              <a:t>στους χρόνους έκδοσης των Βεβαιώσεων (λιγότερο από 6 μήνες)</a:t>
            </a: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2" name="Εικόνα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2"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7822476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5631D24-CC5C-46E4-ADA6-B17A76830D2F}"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l-GR" sz="12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p:txBody>
      </p:sp>
      <p:sp>
        <p:nvSpPr>
          <p:cNvPr id="2" name="Τίτλος 1"/>
          <p:cNvSpPr>
            <a:spLocks noGrp="1"/>
          </p:cNvSpPr>
          <p:nvPr>
            <p:ph type="title" idx="4294967295"/>
          </p:nvPr>
        </p:nvSpPr>
        <p:spPr>
          <a:xfrm>
            <a:off x="1573303" y="986751"/>
            <a:ext cx="8364071" cy="1014693"/>
          </a:xfrm>
        </p:spPr>
        <p:txBody>
          <a:bodyPr/>
          <a:lstStyle/>
          <a:p>
            <a:pPr algn="ctr">
              <a:lnSpc>
                <a:spcPct val="90000"/>
              </a:lnSpc>
            </a:pPr>
            <a:r>
              <a:rPr lang="el-GR" sz="3200" b="1" dirty="0">
                <a:solidFill>
                  <a:schemeClr val="accent6">
                    <a:lumMod val="75000"/>
                  </a:schemeClr>
                </a:solidFill>
              </a:rPr>
              <a:t>Οι 9 μεγάλες παρεμβάσεις </a:t>
            </a:r>
            <a:r>
              <a:rPr lang="el-GR" sz="3200" b="1" dirty="0"/>
              <a:t/>
            </a:r>
            <a:br>
              <a:rPr lang="el-GR" sz="3200" b="1" dirty="0"/>
            </a:br>
            <a:r>
              <a:rPr lang="el-GR" sz="3200" b="1" dirty="0">
                <a:solidFill>
                  <a:schemeClr val="tx2">
                    <a:lumMod val="75000"/>
                  </a:schemeClr>
                </a:solidFill>
              </a:rPr>
              <a:t>του περιβαλλοντικού νομοσχεδίου</a:t>
            </a:r>
          </a:p>
        </p:txBody>
      </p:sp>
      <p:sp>
        <p:nvSpPr>
          <p:cNvPr id="8" name="Ορθογώνιο 7"/>
          <p:cNvSpPr/>
          <p:nvPr/>
        </p:nvSpPr>
        <p:spPr>
          <a:xfrm>
            <a:off x="647700" y="2293653"/>
            <a:ext cx="11134725" cy="4025717"/>
          </a:xfrm>
          <a:prstGeom prst="rect">
            <a:avLst/>
          </a:prstGeom>
        </p:spPr>
        <p:txBody>
          <a:bodyPr wrap="square">
            <a:spAutoFit/>
          </a:bodyPr>
          <a:lstStyle/>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1.</a:t>
            </a:r>
            <a:r>
              <a:rPr lang="el-GR" sz="2800" b="1" dirty="0">
                <a:solidFill>
                  <a:srgbClr val="4BACC6">
                    <a:lumMod val="75000"/>
                  </a:srgbClr>
                </a:solidFill>
                <a:latin typeface="Century Gothic"/>
              </a:rPr>
              <a:t> </a:t>
            </a:r>
            <a:r>
              <a:rPr lang="el-GR" sz="2800" i="1" dirty="0">
                <a:solidFill>
                  <a:schemeClr val="tx2">
                    <a:lumMod val="75000"/>
                  </a:schemeClr>
                </a:solidFill>
              </a:rPr>
              <a:t>Απλοποίηση περιβαλλοντικής </a:t>
            </a:r>
            <a:r>
              <a:rPr lang="el-GR" sz="2800" i="1" dirty="0" err="1">
                <a:solidFill>
                  <a:schemeClr val="tx2">
                    <a:lumMod val="75000"/>
                  </a:schemeClr>
                </a:solidFill>
              </a:rPr>
              <a:t>αδειοδότησης</a:t>
            </a:r>
            <a:endParaRPr lang="el-GR" sz="2800" i="1" dirty="0">
              <a:solidFill>
                <a:schemeClr val="tx2">
                  <a:lumMod val="75000"/>
                </a:schemeClr>
              </a:solidFill>
            </a:endParaRP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2.</a:t>
            </a:r>
            <a:r>
              <a:rPr lang="el-GR" sz="2800" b="1" i="1" dirty="0"/>
              <a:t> </a:t>
            </a:r>
            <a:r>
              <a:rPr lang="el-GR" sz="2800" i="1" dirty="0">
                <a:solidFill>
                  <a:schemeClr val="tx2">
                    <a:lumMod val="75000"/>
                  </a:schemeClr>
                </a:solidFill>
              </a:rPr>
              <a:t>Απλοποίηση </a:t>
            </a:r>
            <a:r>
              <a:rPr lang="el-GR" sz="2800" i="1" dirty="0" err="1">
                <a:solidFill>
                  <a:schemeClr val="tx2">
                    <a:lumMod val="75000"/>
                  </a:schemeClr>
                </a:solidFill>
              </a:rPr>
              <a:t>αδειοδότησης</a:t>
            </a:r>
            <a:r>
              <a:rPr lang="el-GR" sz="2800" i="1" dirty="0">
                <a:solidFill>
                  <a:schemeClr val="tx2">
                    <a:lumMod val="75000"/>
                  </a:schemeClr>
                </a:solidFill>
              </a:rPr>
              <a:t> ΑΠΕ</a:t>
            </a:r>
          </a:p>
          <a:p>
            <a:pPr marL="447675" lvl="1" indent="-447675">
              <a:lnSpc>
                <a:spcPct val="90000"/>
              </a:lnSpc>
              <a:defRPr/>
            </a:pPr>
            <a:r>
              <a:rPr lang="el-GR" sz="2800" b="1" dirty="0">
                <a:ln w="6350">
                  <a:noFill/>
                </a:ln>
                <a:solidFill>
                  <a:schemeClr val="accent6">
                    <a:lumMod val="75000"/>
                  </a:schemeClr>
                </a:solidFill>
                <a:latin typeface="+mj-lt"/>
                <a:ea typeface="+mj-ea"/>
                <a:cs typeface="+mj-cs"/>
              </a:rPr>
              <a:t>3.</a:t>
            </a:r>
            <a:r>
              <a:rPr lang="el-GR" sz="2800" b="1" i="1" dirty="0">
                <a:latin typeface="Century Gothic"/>
              </a:rPr>
              <a:t> </a:t>
            </a:r>
            <a:r>
              <a:rPr lang="el-GR" sz="2800" i="1" dirty="0">
                <a:solidFill>
                  <a:schemeClr val="tx2">
                    <a:lumMod val="75000"/>
                  </a:schemeClr>
                </a:solidFill>
                <a:latin typeface="Century Gothic"/>
              </a:rPr>
              <a:t>Νέο ευρωπαϊκό μοντέλο διαχείρισης Προστατευόμενων Περιοχών</a:t>
            </a: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4.</a:t>
            </a:r>
            <a:r>
              <a:rPr lang="el-GR" sz="2800" b="1" i="1" dirty="0">
                <a:latin typeface="Century Gothic"/>
              </a:rPr>
              <a:t> </a:t>
            </a:r>
            <a:r>
              <a:rPr lang="el-GR" sz="2800" i="1" dirty="0">
                <a:solidFill>
                  <a:schemeClr val="tx2">
                    <a:lumMod val="75000"/>
                  </a:schemeClr>
                </a:solidFill>
                <a:latin typeface="Century Gothic"/>
              </a:rPr>
              <a:t>Αντιμετώπιση του προβλήματος των δασικών χαρτών</a:t>
            </a: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5.</a:t>
            </a:r>
            <a:r>
              <a:rPr lang="el-GR" sz="2800" b="1" i="1" dirty="0">
                <a:latin typeface="Century Gothic"/>
              </a:rPr>
              <a:t> </a:t>
            </a:r>
            <a:r>
              <a:rPr lang="el-GR" sz="2800" i="1" dirty="0">
                <a:solidFill>
                  <a:schemeClr val="tx2">
                    <a:lumMod val="75000"/>
                  </a:schemeClr>
                </a:solidFill>
                <a:latin typeface="Century Gothic"/>
              </a:rPr>
              <a:t>Ρυθμίσεις για τις οικιστικές πυκνώσεις</a:t>
            </a: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6.</a:t>
            </a:r>
            <a:r>
              <a:rPr lang="el-GR" sz="2800" b="1" dirty="0">
                <a:solidFill>
                  <a:srgbClr val="4BACC6">
                    <a:lumMod val="75000"/>
                  </a:srgbClr>
                </a:solidFill>
                <a:latin typeface="Century Gothic"/>
              </a:rPr>
              <a:t> </a:t>
            </a:r>
            <a:r>
              <a:rPr lang="el-GR" sz="2800" i="1" dirty="0" err="1">
                <a:solidFill>
                  <a:schemeClr val="tx2">
                    <a:lumMod val="75000"/>
                  </a:schemeClr>
                </a:solidFill>
                <a:latin typeface="Century Gothic"/>
              </a:rPr>
              <a:t>Ζωνοποίηση</a:t>
            </a:r>
            <a:r>
              <a:rPr lang="el-GR" sz="2800" i="1" dirty="0">
                <a:solidFill>
                  <a:schemeClr val="tx2">
                    <a:lumMod val="75000"/>
                  </a:schemeClr>
                </a:solidFill>
                <a:latin typeface="Century Gothic"/>
              </a:rPr>
              <a:t> περιοχών </a:t>
            </a:r>
            <a:r>
              <a:rPr lang="en-US" sz="2800" i="1" dirty="0">
                <a:solidFill>
                  <a:schemeClr val="tx2">
                    <a:lumMod val="75000"/>
                  </a:schemeClr>
                </a:solidFill>
                <a:latin typeface="Century Gothic"/>
              </a:rPr>
              <a:t>Natura </a:t>
            </a:r>
            <a:endParaRPr lang="el-GR" sz="2800" i="1" dirty="0">
              <a:solidFill>
                <a:schemeClr val="tx2">
                  <a:lumMod val="75000"/>
                </a:schemeClr>
              </a:solidFill>
              <a:latin typeface="Century Gothic"/>
            </a:endParaRP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7.</a:t>
            </a:r>
            <a:r>
              <a:rPr lang="el-GR" sz="2800" b="1" dirty="0">
                <a:solidFill>
                  <a:srgbClr val="4BACC6">
                    <a:lumMod val="75000"/>
                  </a:srgbClr>
                </a:solidFill>
              </a:rPr>
              <a:t> </a:t>
            </a:r>
            <a:r>
              <a:rPr lang="el-GR" sz="2800" i="1" dirty="0">
                <a:solidFill>
                  <a:schemeClr val="tx2">
                    <a:lumMod val="75000"/>
                  </a:schemeClr>
                </a:solidFill>
                <a:latin typeface="Century Gothic"/>
              </a:rPr>
              <a:t>Διαχείριση αποβλήτων </a:t>
            </a: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8.</a:t>
            </a:r>
            <a:r>
              <a:rPr lang="el-GR" sz="2800" i="1" dirty="0">
                <a:latin typeface="Century Gothic"/>
              </a:rPr>
              <a:t> </a:t>
            </a:r>
            <a:r>
              <a:rPr lang="el-GR" sz="2800" i="1" dirty="0">
                <a:solidFill>
                  <a:schemeClr val="tx2">
                    <a:lumMod val="75000"/>
                  </a:schemeClr>
                </a:solidFill>
              </a:rPr>
              <a:t>Επέκταση ανταποδοτικού τέλους για την πλαστική σακούλα</a:t>
            </a:r>
          </a:p>
          <a:p>
            <a:pPr marL="447675" lvl="1" indent="-447675" algn="just">
              <a:lnSpc>
                <a:spcPct val="90000"/>
              </a:lnSpc>
              <a:defRPr/>
            </a:pPr>
            <a:r>
              <a:rPr lang="el-GR" sz="2800" b="1" dirty="0">
                <a:ln w="6350">
                  <a:noFill/>
                </a:ln>
                <a:solidFill>
                  <a:schemeClr val="accent6">
                    <a:lumMod val="75000"/>
                  </a:schemeClr>
                </a:solidFill>
                <a:latin typeface="+mj-lt"/>
                <a:ea typeface="+mj-ea"/>
                <a:cs typeface="+mj-cs"/>
              </a:rPr>
              <a:t>9.</a:t>
            </a:r>
            <a:r>
              <a:rPr lang="el-GR" sz="2800" b="1" dirty="0">
                <a:solidFill>
                  <a:srgbClr val="4BACC6">
                    <a:lumMod val="75000"/>
                  </a:srgbClr>
                </a:solidFill>
              </a:rPr>
              <a:t> </a:t>
            </a:r>
            <a:r>
              <a:rPr lang="el-GR" sz="2800" i="1" dirty="0">
                <a:solidFill>
                  <a:schemeClr val="tx2">
                    <a:lumMod val="75000"/>
                  </a:schemeClr>
                </a:solidFill>
                <a:latin typeface="Century Gothic"/>
              </a:rPr>
              <a:t>Χρηματοδότηση ιδιωτικών συνδέσεων (για τα αστικά λύματα)</a:t>
            </a:r>
          </a:p>
        </p:txBody>
      </p:sp>
      <p:sp>
        <p:nvSpPr>
          <p:cNvPr id="13" name="TextBox 12">
            <a:extLst>
              <a:ext uri="{FF2B5EF4-FFF2-40B4-BE49-F238E27FC236}">
                <a16:creationId xmlns:a16="http://schemas.microsoft.com/office/drawing/2014/main" xmlns="" id="{DE131C24-E550-435B-910E-408C981EF84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14" name="Picture 4" descr="Image result for ÎµÎ»Î»Î·Î½Î¹ÎºÎ· Î´Î·Î¼Î¿ÎºÏÎ±ÏÎ¹Î± logo">
            <a:extLst>
              <a:ext uri="{FF2B5EF4-FFF2-40B4-BE49-F238E27FC236}">
                <a16:creationId xmlns:a16="http://schemas.microsoft.com/office/drawing/2014/main" xmlns="" id="{6ADF939A-484B-48F7-8056-ADAA071B17E2}"/>
              </a:ext>
            </a:extLst>
          </p:cNvPr>
          <p:cNvPicPr/>
          <p:nvPr/>
        </p:nvPicPr>
        <p:blipFill>
          <a:blip r:embed="rId2" cstate="print"/>
          <a:stretch/>
        </p:blipFill>
        <p:spPr>
          <a:xfrm>
            <a:off x="215939" y="254447"/>
            <a:ext cx="639360" cy="596160"/>
          </a:xfrm>
          <a:prstGeom prst="rect">
            <a:avLst/>
          </a:prstGeom>
          <a:ln>
            <a:noFill/>
          </a:ln>
        </p:spPr>
      </p:pic>
      <p:sp>
        <p:nvSpPr>
          <p:cNvPr id="18" name="TextBox 17">
            <a:extLst>
              <a:ext uri="{FF2B5EF4-FFF2-40B4-BE49-F238E27FC236}">
                <a16:creationId xmlns:a16="http://schemas.microsoft.com/office/drawing/2014/main" xmlns="" id="{EF358F6F-3E7A-4D11-AE9D-EDE1E4D78D8D}"/>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9" name="Picture 2" descr="No photo description available.">
            <a:extLst>
              <a:ext uri="{FF2B5EF4-FFF2-40B4-BE49-F238E27FC236}">
                <a16:creationId xmlns:a16="http://schemas.microsoft.com/office/drawing/2014/main" xmlns="" id="{71D434C1-CF1E-45D4-B7BF-2EF8461F8DC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85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4294967295"/>
          </p:nvPr>
        </p:nvSpPr>
        <p:spPr>
          <a:xfrm>
            <a:off x="582667" y="1873577"/>
            <a:ext cx="10972800" cy="4498975"/>
          </a:xfrm>
        </p:spPr>
        <p:txBody>
          <a:bodyPr/>
          <a:lstStyle/>
          <a:p>
            <a:pPr marL="0" lvl="1" indent="0" algn="just">
              <a:spcAft>
                <a:spcPts val="600"/>
              </a:spcAft>
              <a:buClr>
                <a:schemeClr val="tx2"/>
              </a:buClr>
              <a:buSzPct val="110000"/>
              <a:buNone/>
            </a:pPr>
            <a:r>
              <a:rPr lang="el-GR" sz="2300" b="1" dirty="0">
                <a:solidFill>
                  <a:schemeClr val="tx2">
                    <a:lumMod val="75000"/>
                  </a:schemeClr>
                </a:solidFill>
              </a:rPr>
              <a:t>2. Νέα διαδικασία με ειδικό πληροφοριακό σύστημα</a:t>
            </a:r>
          </a:p>
          <a:p>
            <a:pPr marL="881761" lvl="1" indent="-342900" algn="just">
              <a:spcAft>
                <a:spcPts val="600"/>
              </a:spcAft>
              <a:buClr>
                <a:schemeClr val="tx2"/>
              </a:buClr>
              <a:buSzPct val="110000"/>
              <a:buFont typeface="Wingdings" panose="05000000000000000000" pitchFamily="2" charset="2"/>
              <a:buChar char="Ø"/>
            </a:pPr>
            <a:r>
              <a:rPr lang="el-GR" sz="2200" dirty="0">
                <a:solidFill>
                  <a:schemeClr val="tx2">
                    <a:lumMod val="75000"/>
                  </a:schemeClr>
                </a:solidFill>
              </a:rPr>
              <a:t>Δημιουργείται το </a:t>
            </a:r>
            <a:r>
              <a:rPr lang="el-GR" sz="2200" b="1" dirty="0">
                <a:solidFill>
                  <a:schemeClr val="tx2">
                    <a:lumMod val="75000"/>
                  </a:schemeClr>
                </a:solidFill>
              </a:rPr>
              <a:t>Ηλεκτρονικό Μητρώο ΑΠΕ</a:t>
            </a:r>
            <a:r>
              <a:rPr lang="el-GR" sz="2200" dirty="0">
                <a:solidFill>
                  <a:schemeClr val="tx2">
                    <a:lumMod val="75000"/>
                  </a:schemeClr>
                </a:solidFill>
              </a:rPr>
              <a:t> που θα υποστηρίξει τη νέα διαδικασία </a:t>
            </a:r>
            <a:r>
              <a:rPr lang="el-GR" sz="2200" dirty="0" err="1">
                <a:solidFill>
                  <a:schemeClr val="tx2">
                    <a:lumMod val="75000"/>
                  </a:schemeClr>
                </a:solidFill>
              </a:rPr>
              <a:t>αδειοδότησης</a:t>
            </a:r>
            <a:r>
              <a:rPr lang="el-GR" sz="2200" dirty="0">
                <a:solidFill>
                  <a:schemeClr val="tx2">
                    <a:lumMod val="75000"/>
                  </a:schemeClr>
                </a:solidFill>
              </a:rPr>
              <a:t>. Θα επικοινωνεί με τα πληροφοριακά συστήματα των άλλων εμπλεκόμενων φορέων (πχ υπηρεσίες περιβάλλοντος) και τους Διαχειριστές Δικτύων (ΔΕΔΔΗΕ, ΑΔΜΗΕ)</a:t>
            </a:r>
          </a:p>
          <a:p>
            <a:pPr marL="881761" lvl="1" indent="-342900" algn="just">
              <a:spcAft>
                <a:spcPts val="600"/>
              </a:spcAft>
              <a:buClr>
                <a:schemeClr val="tx2"/>
              </a:buClr>
              <a:buSzPct val="110000"/>
              <a:buFont typeface="Wingdings" panose="05000000000000000000" pitchFamily="2" charset="2"/>
              <a:buChar char="Ø"/>
            </a:pPr>
            <a:r>
              <a:rPr lang="el-GR" sz="2200" dirty="0">
                <a:solidFill>
                  <a:schemeClr val="tx2">
                    <a:lumMod val="75000"/>
                  </a:schemeClr>
                </a:solidFill>
              </a:rPr>
              <a:t>Στο μεσοδιάστημα χρησιμοποιείται και </a:t>
            </a:r>
            <a:r>
              <a:rPr lang="el-GR" sz="2200" b="1" dirty="0">
                <a:solidFill>
                  <a:schemeClr val="tx2">
                    <a:lumMod val="75000"/>
                  </a:schemeClr>
                </a:solidFill>
              </a:rPr>
              <a:t>αναβαθμίζεται το υφιστάμενο πληροφοριακό σύστημα της ΡΑΕ</a:t>
            </a:r>
            <a:r>
              <a:rPr lang="el-GR" sz="2200" dirty="0">
                <a:solidFill>
                  <a:schemeClr val="tx2">
                    <a:lumMod val="75000"/>
                  </a:schemeClr>
                </a:solidFill>
              </a:rPr>
              <a:t>, ώστε να εκκαθαριστούν ταχύτερα οι εκκρεμείς </a:t>
            </a:r>
            <a:r>
              <a:rPr lang="el-GR" sz="2200" dirty="0" smtClean="0">
                <a:solidFill>
                  <a:schemeClr val="tx2">
                    <a:lumMod val="75000"/>
                  </a:schemeClr>
                </a:solidFill>
              </a:rPr>
              <a:t>αιτήσεις</a:t>
            </a:r>
          </a:p>
          <a:p>
            <a:pPr marL="0" lvl="1" indent="0" algn="just">
              <a:spcAft>
                <a:spcPts val="600"/>
              </a:spcAft>
              <a:buClr>
                <a:schemeClr val="tx2"/>
              </a:buClr>
              <a:buSzPct val="110000"/>
              <a:buNone/>
            </a:pPr>
            <a:r>
              <a:rPr lang="en-US" sz="2300" b="1" dirty="0" smtClean="0">
                <a:solidFill>
                  <a:schemeClr val="tx2">
                    <a:lumMod val="75000"/>
                  </a:schemeClr>
                </a:solidFill>
              </a:rPr>
              <a:t>3. </a:t>
            </a:r>
            <a:r>
              <a:rPr lang="el-GR" sz="2200" b="1" dirty="0" smtClean="0">
                <a:solidFill>
                  <a:schemeClr val="tx2">
                    <a:lumMod val="75000"/>
                  </a:schemeClr>
                </a:solidFill>
              </a:rPr>
              <a:t>Κατάργηση </a:t>
            </a:r>
            <a:r>
              <a:rPr lang="el-GR" sz="2200" b="1" dirty="0">
                <a:solidFill>
                  <a:schemeClr val="tx2">
                    <a:lumMod val="75000"/>
                  </a:schemeClr>
                </a:solidFill>
              </a:rPr>
              <a:t>της υποχρέωσης καταβολής Τέλους Διατήρησης </a:t>
            </a:r>
            <a:r>
              <a:rPr lang="el-GR" sz="2200" dirty="0">
                <a:solidFill>
                  <a:schemeClr val="tx2">
                    <a:lumMod val="75000"/>
                  </a:schemeClr>
                </a:solidFill>
              </a:rPr>
              <a:t>από 1.1.2020 </a:t>
            </a:r>
            <a:endParaRPr lang="en-US" sz="2200" dirty="0" smtClean="0">
              <a:solidFill>
                <a:schemeClr val="tx2">
                  <a:lumMod val="75000"/>
                </a:schemeClr>
              </a:solidFill>
            </a:endParaRPr>
          </a:p>
          <a:p>
            <a:pPr marL="895350" lvl="1" indent="-342900" algn="just">
              <a:spcAft>
                <a:spcPts val="600"/>
              </a:spcAft>
              <a:buClr>
                <a:schemeClr val="tx2"/>
              </a:buClr>
              <a:buSzPct val="110000"/>
              <a:buFont typeface="Wingdings" panose="05000000000000000000" pitchFamily="2" charset="2"/>
              <a:buChar char="Ø"/>
            </a:pPr>
            <a:r>
              <a:rPr lang="el-GR" sz="2200" dirty="0" smtClean="0">
                <a:solidFill>
                  <a:schemeClr val="tx2">
                    <a:lumMod val="75000"/>
                  </a:schemeClr>
                </a:solidFill>
              </a:rPr>
              <a:t> Στο εξής εφάπαξ </a:t>
            </a:r>
            <a:r>
              <a:rPr lang="el-GR" sz="2200" dirty="0">
                <a:solidFill>
                  <a:schemeClr val="tx2">
                    <a:lumMod val="75000"/>
                  </a:schemeClr>
                </a:solidFill>
              </a:rPr>
              <a:t>καταβολή Ειδικού Τέλους υπέρ ΕΛΑΠΕ (ευρώ / Μ</a:t>
            </a:r>
            <a:r>
              <a:rPr lang="en-US" sz="2200" dirty="0">
                <a:solidFill>
                  <a:schemeClr val="tx2">
                    <a:lumMod val="75000"/>
                  </a:schemeClr>
                </a:solidFill>
              </a:rPr>
              <a:t>W</a:t>
            </a:r>
            <a:r>
              <a:rPr lang="en-US" sz="2200" dirty="0" smtClean="0">
                <a:solidFill>
                  <a:schemeClr val="tx2">
                    <a:lumMod val="75000"/>
                  </a:schemeClr>
                </a:solidFill>
              </a:rPr>
              <a:t>)</a:t>
            </a:r>
            <a:r>
              <a:rPr lang="el-GR" sz="2200" dirty="0" smtClean="0">
                <a:solidFill>
                  <a:schemeClr val="tx2">
                    <a:lumMod val="75000"/>
                  </a:schemeClr>
                </a:solidFill>
              </a:rPr>
              <a:t> για την έκδοση της Βεβαίωσης</a:t>
            </a:r>
            <a:endParaRPr lang="el-GR" sz="2200" dirty="0">
              <a:solidFill>
                <a:schemeClr val="tx2">
                  <a:lumMod val="75000"/>
                </a:schemeClr>
              </a:solidFill>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11" name="Εικόνα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3"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23780492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4294967295"/>
          </p:nvPr>
        </p:nvSpPr>
        <p:spPr>
          <a:xfrm>
            <a:off x="590550" y="1892300"/>
            <a:ext cx="10736626" cy="4498975"/>
          </a:xfrm>
        </p:spPr>
        <p:txBody>
          <a:bodyPr/>
          <a:lstStyle/>
          <a:p>
            <a:pPr marL="0" lvl="1" indent="0" algn="just">
              <a:spcAft>
                <a:spcPts val="600"/>
              </a:spcAft>
              <a:buClr>
                <a:schemeClr val="tx2"/>
              </a:buClr>
              <a:buSzPct val="110000"/>
              <a:buNone/>
            </a:pPr>
            <a:r>
              <a:rPr lang="el-GR" sz="2300" b="1" dirty="0">
                <a:solidFill>
                  <a:schemeClr val="tx2">
                    <a:lumMod val="75000"/>
                  </a:schemeClr>
                </a:solidFill>
              </a:rPr>
              <a:t>4. Συγκεκριμένα χρονικά ορόσημα για τους κατόχους της Βεβαίωσης</a:t>
            </a:r>
            <a:r>
              <a:rPr lang="el-GR" sz="2300" dirty="0">
                <a:solidFill>
                  <a:schemeClr val="tx2">
                    <a:lumMod val="75000"/>
                  </a:schemeClr>
                </a:solidFill>
              </a:rPr>
              <a:t>, </a:t>
            </a:r>
            <a:r>
              <a:rPr lang="el-GR" sz="2200" dirty="0">
                <a:solidFill>
                  <a:schemeClr val="tx2">
                    <a:lumMod val="75000"/>
                  </a:schemeClr>
                </a:solidFill>
              </a:rPr>
              <a:t>ώστε όσο «γρήγορα» αποκτούν το δικαίωμα για παραγωγή ενέργειας από σταθμούς ΑΠΕ και ΣΗΘΥΑ τόσο «γρήγορα» να το χάνουν αν δεν προχωρούν την ωρίμανση του έργου τους</a:t>
            </a:r>
          </a:p>
          <a:p>
            <a:pPr marL="625475" lvl="2" indent="-342900" algn="just">
              <a:spcAft>
                <a:spcPts val="600"/>
              </a:spcAft>
              <a:buClr>
                <a:schemeClr val="tx2"/>
              </a:buClr>
              <a:buSzPct val="110000"/>
              <a:buFont typeface="Wingdings" panose="05000000000000000000" pitchFamily="2" charset="2"/>
              <a:buChar char="Ø"/>
            </a:pPr>
            <a:r>
              <a:rPr lang="el-GR" sz="2200" dirty="0">
                <a:solidFill>
                  <a:schemeClr val="tx2">
                    <a:lumMod val="75000"/>
                  </a:schemeClr>
                </a:solidFill>
              </a:rPr>
              <a:t>Η παρέμβαση συνοδεύει και λειτουργεί </a:t>
            </a:r>
            <a:r>
              <a:rPr lang="el-GR" sz="2200" b="1" dirty="0">
                <a:solidFill>
                  <a:schemeClr val="tx2">
                    <a:lumMod val="75000"/>
                  </a:schemeClr>
                </a:solidFill>
              </a:rPr>
              <a:t>παράλληλα με την απλοποίηση στην περιβαλλοντική </a:t>
            </a:r>
            <a:r>
              <a:rPr lang="el-GR" sz="2200" b="1" dirty="0" err="1">
                <a:solidFill>
                  <a:schemeClr val="tx2">
                    <a:lumMod val="75000"/>
                  </a:schemeClr>
                </a:solidFill>
              </a:rPr>
              <a:t>αδειοδότηση</a:t>
            </a:r>
            <a:r>
              <a:rPr lang="el-GR" sz="2200" dirty="0">
                <a:solidFill>
                  <a:schemeClr val="tx2">
                    <a:lumMod val="75000"/>
                  </a:schemeClr>
                </a:solidFill>
              </a:rPr>
              <a:t> </a:t>
            </a:r>
          </a:p>
          <a:p>
            <a:pPr marL="625475" lvl="2" indent="-342900" algn="just">
              <a:spcAft>
                <a:spcPts val="600"/>
              </a:spcAft>
              <a:buClr>
                <a:schemeClr val="tx2"/>
              </a:buClr>
              <a:buSzPct val="110000"/>
              <a:buFont typeface="Wingdings" panose="05000000000000000000" pitchFamily="2" charset="2"/>
              <a:buChar char="Ø"/>
            </a:pPr>
            <a:r>
              <a:rPr lang="el-GR" sz="2200" dirty="0">
                <a:solidFill>
                  <a:schemeClr val="tx2">
                    <a:lumMod val="75000"/>
                  </a:schemeClr>
                </a:solidFill>
              </a:rPr>
              <a:t>Σε 2η φάση θα ακολουθήσουν </a:t>
            </a:r>
            <a:r>
              <a:rPr lang="el-GR" sz="2200" b="1" dirty="0">
                <a:solidFill>
                  <a:schemeClr val="tx2">
                    <a:lumMod val="75000"/>
                  </a:schemeClr>
                </a:solidFill>
              </a:rPr>
              <a:t>παρεμβάσεις στα επόμενα στάδια </a:t>
            </a:r>
            <a:r>
              <a:rPr lang="el-GR" sz="2200" dirty="0">
                <a:solidFill>
                  <a:schemeClr val="tx2">
                    <a:lumMod val="75000"/>
                  </a:schemeClr>
                </a:solidFill>
              </a:rPr>
              <a:t>της διαδικασίας μέχρι την Σύμβαση Πώλησης ηλεκτρικού ρεύματος</a:t>
            </a:r>
          </a:p>
          <a:p>
            <a:pPr marL="625475" lvl="2" indent="-342900" algn="just">
              <a:spcAft>
                <a:spcPts val="600"/>
              </a:spcAft>
              <a:buClr>
                <a:schemeClr val="tx2"/>
              </a:buClr>
              <a:buSzPct val="110000"/>
              <a:buFont typeface="Wingdings" panose="05000000000000000000" pitchFamily="2" charset="2"/>
              <a:buChar char="Ø"/>
            </a:pPr>
            <a:r>
              <a:rPr lang="el-GR" sz="2200" dirty="0">
                <a:solidFill>
                  <a:schemeClr val="tx2">
                    <a:lumMod val="75000"/>
                  </a:schemeClr>
                </a:solidFill>
              </a:rPr>
              <a:t>Στόχος είναι </a:t>
            </a:r>
            <a:r>
              <a:rPr lang="el-GR" sz="2200" b="1" dirty="0">
                <a:solidFill>
                  <a:schemeClr val="tx2">
                    <a:lumMod val="75000"/>
                  </a:schemeClr>
                </a:solidFill>
              </a:rPr>
              <a:t>στο τέλος του 2021 </a:t>
            </a:r>
            <a:r>
              <a:rPr lang="el-GR" sz="2200" dirty="0">
                <a:solidFill>
                  <a:schemeClr val="tx2">
                    <a:lumMod val="75000"/>
                  </a:schemeClr>
                </a:solidFill>
              </a:rPr>
              <a:t>οι επενδύσεις σε ΑΠΕ να </a:t>
            </a:r>
            <a:r>
              <a:rPr lang="el-GR" sz="2200" dirty="0" err="1">
                <a:solidFill>
                  <a:schemeClr val="tx2">
                    <a:lumMod val="75000"/>
                  </a:schemeClr>
                </a:solidFill>
              </a:rPr>
              <a:t>αδειοδοτούνται</a:t>
            </a:r>
            <a:r>
              <a:rPr lang="el-GR" sz="2200" dirty="0">
                <a:solidFill>
                  <a:schemeClr val="tx2">
                    <a:lumMod val="75000"/>
                  </a:schemeClr>
                </a:solidFill>
              </a:rPr>
              <a:t> σε </a:t>
            </a:r>
            <a:r>
              <a:rPr lang="el-GR" sz="2200" b="1" dirty="0">
                <a:solidFill>
                  <a:schemeClr val="tx2">
                    <a:lumMod val="75000"/>
                  </a:schemeClr>
                </a:solidFill>
              </a:rPr>
              <a:t>2 χρόνια (+1 για εξαιρετικές περιστάσεις </a:t>
            </a:r>
            <a:r>
              <a:rPr lang="el-GR" sz="2200" dirty="0">
                <a:solidFill>
                  <a:schemeClr val="tx2">
                    <a:lumMod val="75000"/>
                  </a:schemeClr>
                </a:solidFill>
              </a:rPr>
              <a:t>- Οδηγία 2018/2001)</a:t>
            </a:r>
          </a:p>
          <a:p>
            <a:pPr marL="881761" lvl="1" indent="-342900" algn="just">
              <a:spcAft>
                <a:spcPts val="600"/>
              </a:spcAft>
              <a:buClr>
                <a:schemeClr val="tx2"/>
              </a:buClr>
              <a:buSzPct val="110000"/>
              <a:buFont typeface="Wingdings" panose="05000000000000000000" pitchFamily="2" charset="2"/>
              <a:buChar char="ü"/>
            </a:pPr>
            <a:endParaRPr lang="el-GR" sz="2300" dirty="0">
              <a:solidFill>
                <a:schemeClr val="tx2">
                  <a:lumMod val="75000"/>
                </a:schemeClr>
              </a:solidFill>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11" name="Εικόνα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3"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27845186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Νέο ευρωπαϊκό μοντέλο διαχείρισης Προστατευόμενων Περιοχών</a:t>
            </a:r>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62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491355" y="2294456"/>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400" dirty="0"/>
              <a:t>Το υφιστάμενο οργανωτικό μοντέλο των Φορέων Διαχείρισης με τα </a:t>
            </a:r>
            <a:r>
              <a:rPr lang="el-GR" sz="2400" b="1" dirty="0"/>
              <a:t>δεκάδες διοικητικά συμβούλια </a:t>
            </a:r>
            <a:r>
              <a:rPr lang="el-GR" sz="2400" dirty="0"/>
              <a:t>και τις </a:t>
            </a:r>
            <a:r>
              <a:rPr lang="el-GR" sz="2400" b="1" dirty="0"/>
              <a:t>ατελείς διοικητικές δομές </a:t>
            </a:r>
            <a:r>
              <a:rPr lang="el-GR" sz="2400" dirty="0"/>
              <a:t>παρά τις όποιες φιλότιμες προσπάθειες έχουν γίνει δεν μπορεί να ανταποκριθεί στις ανάγκες μιας ολοκληρωμένης και βιώσιμης διαχείρισης των Προστατευόμενων </a:t>
            </a:r>
            <a:r>
              <a:rPr lang="el-GR" sz="2400" dirty="0" smtClean="0"/>
              <a:t>Περιοχών</a:t>
            </a:r>
          </a:p>
          <a:p>
            <a:pPr algn="just"/>
            <a:endParaRPr lang="el-GR" sz="800" dirty="0"/>
          </a:p>
          <a:p>
            <a:pPr algn="just"/>
            <a:r>
              <a:rPr lang="el-GR" sz="2400" dirty="0"/>
              <a:t>Οι περισσότεροι από τους 36 Φορείς παρουσιάζουν μεγάλες </a:t>
            </a:r>
            <a:r>
              <a:rPr lang="el-GR" sz="2400" b="1" dirty="0"/>
              <a:t>διοικητικές και διαχειριστικές ανεπάρκειες. Πολλοί Φορείς υπολειτουργούν και οι 8 Φορείς που ιδρύθηκαν το 2018 υπάρχουν μόνο στα χαρτιά!</a:t>
            </a:r>
          </a:p>
        </p:txBody>
      </p:sp>
      <p:sp>
        <p:nvSpPr>
          <p:cNvPr id="14" name="Τίτλος 3"/>
          <p:cNvSpPr txBox="1">
            <a:spLocks/>
          </p:cNvSpPr>
          <p:nvPr/>
        </p:nvSpPr>
        <p:spPr bwMode="auto">
          <a:xfrm>
            <a:off x="536030" y="1212857"/>
            <a:ext cx="10862439"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000" dirty="0">
                <a:solidFill>
                  <a:srgbClr val="C00000"/>
                </a:solidFill>
              </a:rPr>
              <a:t>ΠΡΟΒΛΗΜΑ: Αναποτελεσματική προστασία των περιοχών </a:t>
            </a:r>
            <a:r>
              <a:rPr lang="el-GR" sz="3000" dirty="0" err="1">
                <a:solidFill>
                  <a:srgbClr val="C00000"/>
                </a:solidFill>
              </a:rPr>
              <a:t>Natura</a:t>
            </a:r>
            <a:r>
              <a:rPr lang="el-GR" sz="3000" dirty="0">
                <a:solidFill>
                  <a:srgbClr val="C00000"/>
                </a:solidFill>
              </a:rPr>
              <a:t> </a:t>
            </a:r>
          </a:p>
        </p:txBody>
      </p:sp>
      <p:pic>
        <p:nvPicPr>
          <p:cNvPr id="15" name="Εικόνα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386" y="1258838"/>
            <a:ext cx="337298" cy="343427"/>
          </a:xfrm>
          <a:prstGeom prst="rect">
            <a:avLst/>
          </a:prstGeom>
        </p:spPr>
      </p:pic>
    </p:spTree>
    <p:extLst>
      <p:ext uri="{BB962C8B-B14F-4D97-AF65-F5344CB8AC3E}">
        <p14:creationId xmlns:p14="http://schemas.microsoft.com/office/powerpoint/2010/main" val="2008187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1710559"/>
            <a:ext cx="10972800" cy="4575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0" lvl="1" indent="0" algn="just">
              <a:spcBef>
                <a:spcPts val="600"/>
              </a:spcBef>
              <a:spcAft>
                <a:spcPts val="600"/>
              </a:spcAft>
              <a:buNone/>
            </a:pPr>
            <a:r>
              <a:rPr lang="el-GR" sz="2400" b="1" dirty="0" smtClean="0"/>
              <a:t>1. </a:t>
            </a:r>
            <a:r>
              <a:rPr lang="el-GR" sz="2200" dirty="0"/>
              <a:t>Παραμένει η προστασία και η κάλυψη για όλες τις προστατευόμενες περιοχές, τα εθνικά πάρκα και τους εθνικούς </a:t>
            </a:r>
            <a:r>
              <a:rPr lang="el-GR" sz="2200" dirty="0" smtClean="0"/>
              <a:t>δρυμούς</a:t>
            </a:r>
            <a:endParaRPr lang="el-GR" sz="2200" b="1" dirty="0" smtClean="0"/>
          </a:p>
          <a:p>
            <a:pPr marL="0" lvl="1" indent="0" algn="just">
              <a:spcBef>
                <a:spcPts val="600"/>
              </a:spcBef>
              <a:spcAft>
                <a:spcPts val="600"/>
              </a:spcAft>
              <a:buNone/>
            </a:pPr>
            <a:r>
              <a:rPr lang="el-GR" sz="2400" b="1" dirty="0"/>
              <a:t>2</a:t>
            </a:r>
            <a:r>
              <a:rPr lang="el-GR" sz="2400" b="1" dirty="0" smtClean="0"/>
              <a:t>. </a:t>
            </a:r>
            <a:r>
              <a:rPr lang="el-GR" sz="2200" dirty="0"/>
              <a:t>Δημιουργία του </a:t>
            </a:r>
            <a:r>
              <a:rPr lang="el-GR" sz="2200" b="1" dirty="0"/>
              <a:t>Οργανισμού Φυσικού Περιβάλλοντος και Κλιματικής Αλλαγής (ΟΦΥΠΕΚΑ) </a:t>
            </a:r>
            <a:r>
              <a:rPr lang="el-GR" sz="2200" dirty="0"/>
              <a:t>που θα εποπτεύεται  από το ΥΠΕΝ και ο οποίος θα λειτουργεί </a:t>
            </a:r>
            <a:r>
              <a:rPr lang="el-GR" sz="2200" dirty="0" smtClean="0"/>
              <a:t>επιτελικά, θα χαράσσει την πολιτική, θα συντονίζει την εφαρμογή της και θα διαχειρίζεται την αυξημένη χρηματοδότηση για τις περιοχές αυτές </a:t>
            </a:r>
            <a:endParaRPr lang="en-US" sz="2200" b="1" dirty="0"/>
          </a:p>
          <a:p>
            <a:pPr marL="609600" lvl="3" indent="-342900" algn="just">
              <a:spcBef>
                <a:spcPts val="600"/>
              </a:spcBef>
              <a:spcAft>
                <a:spcPts val="600"/>
              </a:spcAft>
              <a:buFont typeface="Wingdings" panose="05000000000000000000" pitchFamily="2" charset="2"/>
              <a:buChar char="Ø"/>
            </a:pPr>
            <a:r>
              <a:rPr lang="el-GR" sz="2000" dirty="0" smtClean="0"/>
              <a:t>Ο Οργανισμός θα συνάψει αμέσως μνημόνια συνεργασίας με τις Αποκεντρωμένες Διοικήσεις για τη φύλαξη των περιοχών</a:t>
            </a:r>
          </a:p>
          <a:p>
            <a:pPr marL="609600" lvl="3" indent="-342900" algn="just">
              <a:spcBef>
                <a:spcPts val="600"/>
              </a:spcBef>
              <a:spcAft>
                <a:spcPts val="600"/>
              </a:spcAft>
              <a:buFont typeface="Wingdings" panose="05000000000000000000" pitchFamily="2" charset="2"/>
              <a:buChar char="Ø"/>
            </a:pPr>
            <a:r>
              <a:rPr lang="el-GR" sz="2000" dirty="0" smtClean="0"/>
              <a:t>Ο ΟΦΥΠΕΚΑ θα συνάπτει επίσης προγραμματικές συμβάσεις με τις Περιφέρειες και με Δήμους για την πραγματοποίηση έργων και για αναπτυξιακά προγράμματα. Οι Περιφέρειες και οι Δήμοι θα χρηματοδοτούνται σχετικά</a:t>
            </a:r>
            <a:endParaRPr lang="el-GR" sz="2000" dirty="0"/>
          </a:p>
          <a:p>
            <a:pPr marL="266700" lvl="3" indent="0" algn="just">
              <a:spcBef>
                <a:spcPts val="600"/>
              </a:spcBef>
              <a:spcAft>
                <a:spcPts val="600"/>
              </a:spcAft>
              <a:buFont typeface="Wingdings" panose="05000000000000000000" pitchFamily="2" charset="2"/>
              <a:buChar char="Ø"/>
            </a:pPr>
            <a:endParaRPr lang="el-GR" sz="2000" dirty="0"/>
          </a:p>
          <a:p>
            <a:pPr marL="439737" lvl="1" indent="0" algn="just">
              <a:spcBef>
                <a:spcPts val="600"/>
              </a:spcBef>
              <a:spcAft>
                <a:spcPts val="600"/>
              </a:spcAft>
              <a:buNone/>
            </a:pPr>
            <a:endParaRPr lang="el-GR" sz="2400" dirty="0"/>
          </a:p>
        </p:txBody>
      </p:sp>
      <p:pic>
        <p:nvPicPr>
          <p:cNvPr id="13" name="Εικόνα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4"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2417113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570185" y="1899745"/>
            <a:ext cx="10972800" cy="4347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0" lvl="2" indent="0" algn="just">
              <a:spcBef>
                <a:spcPts val="600"/>
              </a:spcBef>
              <a:spcAft>
                <a:spcPts val="600"/>
              </a:spcAft>
              <a:buNone/>
            </a:pPr>
            <a:r>
              <a:rPr lang="el-GR" sz="2400" b="1" dirty="0"/>
              <a:t>3</a:t>
            </a:r>
            <a:r>
              <a:rPr lang="el-GR" sz="2400" b="1" dirty="0" smtClean="0"/>
              <a:t>. </a:t>
            </a:r>
            <a:r>
              <a:rPr lang="el-GR" sz="2200" b="1" dirty="0"/>
              <a:t>Καταργούνται τα 36 Διοικητικά Συμβούλια των Φορέων Διαχείρισης </a:t>
            </a:r>
            <a:r>
              <a:rPr lang="el-GR" sz="2200" dirty="0"/>
              <a:t>και </a:t>
            </a:r>
            <a:r>
              <a:rPr lang="el-GR" sz="2200" b="1" dirty="0"/>
              <a:t>δημιουργούνται</a:t>
            </a:r>
            <a:r>
              <a:rPr lang="el-GR" sz="2200" dirty="0"/>
              <a:t> </a:t>
            </a:r>
            <a:r>
              <a:rPr lang="el-GR" sz="2200" b="1" dirty="0"/>
              <a:t>24 αποκεντρωμένες δομές (ΜΔΠΠ) </a:t>
            </a:r>
            <a:r>
              <a:rPr lang="el-GR" sz="2200" dirty="0" smtClean="0"/>
              <a:t>στο πλαίσιο του φορέα για </a:t>
            </a:r>
            <a:r>
              <a:rPr lang="el-GR" sz="2200" dirty="0"/>
              <a:t>την εποπτεία</a:t>
            </a:r>
            <a:r>
              <a:rPr lang="el-GR" sz="2200" dirty="0" smtClean="0"/>
              <a:t>, </a:t>
            </a:r>
            <a:r>
              <a:rPr lang="el-GR" sz="2200" dirty="0"/>
              <a:t>επιστημονική παρακολούθηση και την ανάδειξη των Προστατευόμενων </a:t>
            </a:r>
            <a:r>
              <a:rPr lang="el-GR" sz="2200" dirty="0" smtClean="0"/>
              <a:t>Περιοχών. Ο αριθμός των δομών είναι αντίστοιχος με τον αριθμό των σχεδίων διαχείρισης που εκπονούνται για τις περιοχές αυτές </a:t>
            </a:r>
          </a:p>
          <a:p>
            <a:pPr marL="446088" lvl="2" indent="-342900" algn="just">
              <a:spcBef>
                <a:spcPts val="600"/>
              </a:spcBef>
              <a:spcAft>
                <a:spcPts val="600"/>
              </a:spcAft>
              <a:buFont typeface="Wingdings" panose="05000000000000000000" pitchFamily="2" charset="2"/>
              <a:buChar char="Ø"/>
            </a:pPr>
            <a:r>
              <a:rPr lang="el-GR" sz="2000" dirty="0" smtClean="0"/>
              <a:t>Στο πλαίσιο κάθε μίας από τις 24 δομές θα λειτουργεί μια ειδική επιτροπή που θα βασίζεται στη συμμετοχικότητα και θα αποτελείται από εκπροσώπους της επιστημονικής κοινότητας, των περιβαλλοντικών οργανώσεων και της αυτοδιοίκησης που θα έχει ουσιαστική συμβολή στην πολιτική προστασίας των περιοχών</a:t>
            </a:r>
          </a:p>
          <a:p>
            <a:pPr marL="0" lvl="2" indent="0" algn="just">
              <a:spcBef>
                <a:spcPts val="600"/>
              </a:spcBef>
              <a:spcAft>
                <a:spcPts val="600"/>
              </a:spcAft>
              <a:buNone/>
            </a:pPr>
            <a:r>
              <a:rPr lang="el-GR" sz="2400" b="1" dirty="0"/>
              <a:t>4</a:t>
            </a:r>
            <a:r>
              <a:rPr lang="el-GR" sz="2400" b="1" dirty="0" smtClean="0"/>
              <a:t>. </a:t>
            </a:r>
            <a:r>
              <a:rPr lang="el-GR" sz="2200" dirty="0"/>
              <a:t>Η </a:t>
            </a:r>
            <a:r>
              <a:rPr lang="el-GR" sz="2200" b="1" dirty="0"/>
              <a:t>στελέχωση</a:t>
            </a:r>
            <a:r>
              <a:rPr lang="el-GR" sz="2200" dirty="0"/>
              <a:t> του νέου σχήματος (Γενικοί Διευθυντές και Διευθυντές) θα γίνει μέσω </a:t>
            </a:r>
            <a:r>
              <a:rPr lang="el-GR" sz="2200" b="1" dirty="0"/>
              <a:t>αξιολόγησης βάσει κριτηρίων ΑΣΕΠ</a:t>
            </a:r>
            <a:r>
              <a:rPr lang="el-GR" sz="2200" dirty="0"/>
              <a:t> - Η βάση </a:t>
            </a:r>
            <a:r>
              <a:rPr lang="el-GR" sz="2200" b="1" dirty="0"/>
              <a:t>στελέχωσης των 24 ΜΔΠΠ </a:t>
            </a:r>
            <a:r>
              <a:rPr lang="el-GR" sz="2200" dirty="0"/>
              <a:t>θα είναι οι σημερινοί υπηρετούντες υπάλληλοι μετά από </a:t>
            </a:r>
            <a:r>
              <a:rPr lang="el-GR" sz="2200" b="1" dirty="0"/>
              <a:t>αξιολόγηση μέσω ΑΣΕΠ</a:t>
            </a:r>
          </a:p>
        </p:txBody>
      </p:sp>
      <p:pic>
        <p:nvPicPr>
          <p:cNvPr id="12" name="Εικόνα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3"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1303826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609600" y="1787373"/>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439737" lvl="1" indent="0" algn="just">
              <a:spcBef>
                <a:spcPts val="600"/>
              </a:spcBef>
              <a:spcAft>
                <a:spcPts val="600"/>
              </a:spcAft>
              <a:buNone/>
            </a:pPr>
            <a:r>
              <a:rPr lang="el-GR" sz="2200" dirty="0"/>
              <a:t>Η δημιουργία ενιαίου φορέα για τη διαχείριση των Προστατευόμενων Περιοχών ήταν πάγιο αίτημα φορέων, οικολογικών οργανώσεων και διοικητικών συμβουλίων των Φορέων Διαχείρισης</a:t>
            </a:r>
          </a:p>
          <a:p>
            <a:pPr marL="439737" lvl="1" indent="0" algn="just">
              <a:spcBef>
                <a:spcPts val="600"/>
              </a:spcBef>
              <a:spcAft>
                <a:spcPts val="600"/>
              </a:spcAft>
              <a:buNone/>
            </a:pPr>
            <a:endParaRPr lang="el-GR" sz="1000" dirty="0"/>
          </a:p>
          <a:p>
            <a:pPr marL="439737" lvl="1" indent="0" algn="just">
              <a:spcBef>
                <a:spcPts val="600"/>
              </a:spcBef>
              <a:spcAft>
                <a:spcPts val="600"/>
              </a:spcAft>
              <a:buNone/>
            </a:pPr>
            <a:r>
              <a:rPr lang="el-GR" sz="2200" dirty="0"/>
              <a:t>Το μοντέλο που προωθούμε προσιδιάζει σε πολλά ευρωπαϊκά σχήματα, όπως στην </a:t>
            </a:r>
            <a:r>
              <a:rPr lang="el-GR" sz="2200" b="1" dirty="0"/>
              <a:t>Φινλανδία</a:t>
            </a:r>
            <a:r>
              <a:rPr lang="el-GR" sz="2200" dirty="0"/>
              <a:t> και την </a:t>
            </a:r>
            <a:r>
              <a:rPr lang="el-GR" sz="2200" b="1" dirty="0"/>
              <a:t>Ιρλανδία</a:t>
            </a:r>
            <a:r>
              <a:rPr lang="el-GR" sz="2200" dirty="0"/>
              <a:t> </a:t>
            </a:r>
          </a:p>
          <a:p>
            <a:pPr marL="439737" lvl="1" indent="0" algn="just">
              <a:spcBef>
                <a:spcPts val="600"/>
              </a:spcBef>
              <a:spcAft>
                <a:spcPts val="600"/>
              </a:spcAft>
              <a:buNone/>
            </a:pPr>
            <a:endParaRPr lang="el-GR" sz="1000" dirty="0"/>
          </a:p>
          <a:p>
            <a:pPr marL="439737" lvl="1" indent="0" algn="just">
              <a:spcBef>
                <a:spcPts val="600"/>
              </a:spcBef>
              <a:spcAft>
                <a:spcPts val="600"/>
              </a:spcAft>
              <a:buNone/>
            </a:pPr>
            <a:r>
              <a:rPr lang="el-GR" sz="2200" dirty="0"/>
              <a:t>Το νέο μοντέλο για τις προστατευόμενες περιοχές θα είναι </a:t>
            </a:r>
            <a:r>
              <a:rPr lang="el-GR" sz="2200" b="1" dirty="0"/>
              <a:t>περισσότερο λειτουργικό διοικητικά και πιο ουσιαστικά υποστηριζόμενο οικονομικά</a:t>
            </a:r>
          </a:p>
          <a:p>
            <a:pPr algn="just">
              <a:spcBef>
                <a:spcPts val="600"/>
              </a:spcBef>
              <a:spcAft>
                <a:spcPts val="600"/>
              </a:spcAft>
            </a:pPr>
            <a:endParaRPr lang="el-GR" sz="2400" dirty="0"/>
          </a:p>
          <a:p>
            <a:pPr algn="just">
              <a:spcBef>
                <a:spcPts val="600"/>
              </a:spcBef>
              <a:spcAft>
                <a:spcPts val="600"/>
              </a:spcAft>
            </a:pPr>
            <a:endParaRPr lang="el-GR" sz="2400" dirty="0"/>
          </a:p>
        </p:txBody>
      </p:sp>
      <p:sp>
        <p:nvSpPr>
          <p:cNvPr id="12" name="Arrow: Right 2">
            <a:extLst>
              <a:ext uri="{FF2B5EF4-FFF2-40B4-BE49-F238E27FC236}">
                <a16:creationId xmlns:a16="http://schemas.microsoft.com/office/drawing/2014/main" xmlns="" id="{7282DC73-C9B4-44A9-813E-55AECE4CCF90}"/>
              </a:ext>
            </a:extLst>
          </p:cNvPr>
          <p:cNvSpPr/>
          <p:nvPr/>
        </p:nvSpPr>
        <p:spPr>
          <a:xfrm>
            <a:off x="614220" y="1909665"/>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Arrow: Right 2">
            <a:extLst>
              <a:ext uri="{FF2B5EF4-FFF2-40B4-BE49-F238E27FC236}">
                <a16:creationId xmlns:a16="http://schemas.microsoft.com/office/drawing/2014/main" xmlns="" id="{7282DC73-C9B4-44A9-813E-55AECE4CCF90}"/>
              </a:ext>
            </a:extLst>
          </p:cNvPr>
          <p:cNvSpPr/>
          <p:nvPr/>
        </p:nvSpPr>
        <p:spPr>
          <a:xfrm>
            <a:off x="619125" y="3360930"/>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 name="Arrow: Right 2">
            <a:extLst>
              <a:ext uri="{FF2B5EF4-FFF2-40B4-BE49-F238E27FC236}">
                <a16:creationId xmlns:a16="http://schemas.microsoft.com/office/drawing/2014/main" xmlns="" id="{7282DC73-C9B4-44A9-813E-55AECE4CCF90}"/>
              </a:ext>
            </a:extLst>
          </p:cNvPr>
          <p:cNvSpPr/>
          <p:nvPr/>
        </p:nvSpPr>
        <p:spPr>
          <a:xfrm>
            <a:off x="619125" y="4484880"/>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146860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Αντιμετώπιση του προβλήματος των δασικών χαρτών</a:t>
            </a:r>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3534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Τίτλος 3"/>
          <p:cNvSpPr>
            <a:spLocks noGrp="1"/>
          </p:cNvSpPr>
          <p:nvPr>
            <p:ph type="title" idx="4294967295"/>
          </p:nvPr>
        </p:nvSpPr>
        <p:spPr>
          <a:xfrm>
            <a:off x="592853" y="983568"/>
            <a:ext cx="10972800" cy="900113"/>
          </a:xfrm>
        </p:spPr>
        <p:txBody>
          <a:bodyPr/>
          <a:lstStyle/>
          <a:p>
            <a:r>
              <a:rPr lang="el-GR" sz="3000" dirty="0">
                <a:solidFill>
                  <a:srgbClr val="C00000"/>
                </a:solidFill>
              </a:rPr>
              <a:t>ΠΡΟΒΛΗΜΑ: Το έργο των δασικών χαρτών καρκινοβατεί</a:t>
            </a: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9"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540" y="1254959"/>
            <a:ext cx="343427" cy="343427"/>
          </a:xfrm>
          <a:prstGeom prst="rect">
            <a:avLst/>
          </a:prstGeom>
        </p:spPr>
      </p:pic>
      <p:sp>
        <p:nvSpPr>
          <p:cNvPr id="12" name="Θέση περιεχομένου 2"/>
          <p:cNvSpPr txBox="1">
            <a:spLocks/>
          </p:cNvSpPr>
          <p:nvPr/>
        </p:nvSpPr>
        <p:spPr bwMode="auto">
          <a:xfrm>
            <a:off x="491355" y="1892246"/>
            <a:ext cx="10972800"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100" b="1" dirty="0"/>
              <a:t>Σημαντικός αριθμός ακινήτων εμφανίζεται στους δασικούς χάρτες ως δασική έκταση</a:t>
            </a:r>
            <a:r>
              <a:rPr lang="el-GR" sz="2100" dirty="0"/>
              <a:t>, ενώ στην πραγματικότητα οι ιδιοκτήτες τους κατέχουν πράξεις διοίκησης, με τις οποίες έχει αλλάξει ο χαρακτήρας τους από δασικό σε αγροτικό</a:t>
            </a:r>
          </a:p>
          <a:p>
            <a:pPr algn="just"/>
            <a:r>
              <a:rPr lang="el-GR" sz="2100" dirty="0"/>
              <a:t>Όμως η διοίκηση δεν έλαβε υπόψη της αυτές τις πράξεις στους αναρτημένους Δασικούς Χάρτες</a:t>
            </a:r>
          </a:p>
          <a:p>
            <a:pPr algn="just"/>
            <a:r>
              <a:rPr lang="el-GR" sz="2100" dirty="0"/>
              <a:t>Το αποτέλεσμα είναι ότι στις Επιτροπές Εξέτασης Αντιρρήσεων (ΕΠΕΑ) </a:t>
            </a:r>
            <a:r>
              <a:rPr lang="el-GR" sz="2100" b="1" dirty="0"/>
              <a:t>εκκρεμούν160.000 αντιρρήσεις </a:t>
            </a:r>
            <a:r>
              <a:rPr lang="el-GR" sz="2100" dirty="0"/>
              <a:t>στο </a:t>
            </a:r>
            <a:r>
              <a:rPr lang="el-GR" sz="2100" b="1" dirty="0"/>
              <a:t>50% της χώρας</a:t>
            </a:r>
            <a:r>
              <a:rPr lang="el-GR" sz="2100" dirty="0"/>
              <a:t>. Τα 2 τελευταία χρόνια έχουν εξεταστεί μόλις 10.000 αιτήσεις και με τα σημερινά δεδομένα οι αντιρρήσεις επί των δασικών χαρτών </a:t>
            </a:r>
            <a:r>
              <a:rPr lang="el-GR" sz="2100" b="1" dirty="0"/>
              <a:t>θα ολοκληρωθούν σε 27 χρόνια!</a:t>
            </a:r>
          </a:p>
          <a:p>
            <a:pPr algn="just"/>
            <a:r>
              <a:rPr lang="el-GR" sz="2100" dirty="0"/>
              <a:t>Ακόμη και όταν γίνονται δεκτές οι αντιρρήσεις των ιδιοκτητών, πρέπει να περιμένουν να ολοκληρωθεί η εξέταση των αντιρρήσεων σε όλη την περιφέρεια όπου ανήκουν τα ακίνητά τους</a:t>
            </a:r>
          </a:p>
        </p:txBody>
      </p:sp>
    </p:spTree>
    <p:extLst>
      <p:ext uri="{BB962C8B-B14F-4D97-AF65-F5344CB8AC3E}">
        <p14:creationId xmlns:p14="http://schemas.microsoft.com/office/powerpoint/2010/main" val="2183313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3" name="Θέση περιεχομένου 2"/>
          <p:cNvSpPr txBox="1">
            <a:spLocks/>
          </p:cNvSpPr>
          <p:nvPr/>
        </p:nvSpPr>
        <p:spPr bwMode="auto">
          <a:xfrm>
            <a:off x="522887" y="1862919"/>
            <a:ext cx="10972800" cy="474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5725" lvl="1" indent="0" algn="just">
              <a:spcBef>
                <a:spcPts val="600"/>
              </a:spcBef>
              <a:spcAft>
                <a:spcPts val="600"/>
              </a:spcAft>
              <a:buNone/>
            </a:pPr>
            <a:r>
              <a:rPr lang="el-GR" sz="2100" b="1" dirty="0"/>
              <a:t>1.</a:t>
            </a:r>
            <a:r>
              <a:rPr lang="el-GR" sz="2100" dirty="0"/>
              <a:t> Εξαιρούνται από το πεδίο εφαρμογής των δασικών χαρτών οι περιοχές, για τις οποίες, πριν το 1975, είχαν εκδοθεί πράξεις της Διοίκησης, με τις οποίες άλλαξε νομίμως ο χαρακτήρας τους από δασικός σε αγροτικός</a:t>
            </a:r>
          </a:p>
          <a:p>
            <a:pPr marL="85725" lvl="1" indent="0" algn="just">
              <a:spcBef>
                <a:spcPts val="600"/>
              </a:spcBef>
              <a:spcAft>
                <a:spcPts val="600"/>
              </a:spcAft>
              <a:buNone/>
            </a:pPr>
            <a:r>
              <a:rPr lang="el-GR" sz="2100" dirty="0"/>
              <a:t>Πρόκειται για:</a:t>
            </a:r>
          </a:p>
          <a:p>
            <a:pPr marL="803275" lvl="2" indent="-276225" algn="just">
              <a:spcBef>
                <a:spcPts val="400"/>
              </a:spcBef>
              <a:spcAft>
                <a:spcPts val="400"/>
              </a:spcAft>
              <a:buFont typeface="Wingdings" panose="05000000000000000000" pitchFamily="2" charset="2"/>
              <a:buChar char="Ø"/>
            </a:pPr>
            <a:r>
              <a:rPr lang="el-GR" sz="1800" dirty="0"/>
              <a:t>Διανομές (εποικιστικά)</a:t>
            </a:r>
          </a:p>
          <a:p>
            <a:pPr marL="803275" lvl="2" indent="-276225" algn="just">
              <a:spcBef>
                <a:spcPts val="400"/>
              </a:spcBef>
              <a:spcAft>
                <a:spcPts val="400"/>
              </a:spcAft>
              <a:buFont typeface="Wingdings" panose="05000000000000000000" pitchFamily="2" charset="2"/>
              <a:buChar char="Ø"/>
            </a:pPr>
            <a:r>
              <a:rPr lang="el-GR" sz="1800" dirty="0"/>
              <a:t>Αναδασμοί</a:t>
            </a:r>
          </a:p>
          <a:p>
            <a:pPr marL="803275" lvl="2" indent="-276225" algn="just">
              <a:spcBef>
                <a:spcPts val="400"/>
              </a:spcBef>
              <a:spcAft>
                <a:spcPts val="400"/>
              </a:spcAft>
              <a:buFont typeface="Wingdings" panose="05000000000000000000" pitchFamily="2" charset="2"/>
              <a:buChar char="Ø"/>
            </a:pPr>
            <a:r>
              <a:rPr lang="el-GR" sz="1800" dirty="0"/>
              <a:t>Απαλλοτριώσεις με σκοπό την αγροτική αποκατάσταση </a:t>
            </a:r>
          </a:p>
          <a:p>
            <a:pPr marL="803275" lvl="2" indent="-276225" algn="just">
              <a:spcBef>
                <a:spcPts val="400"/>
              </a:spcBef>
              <a:spcAft>
                <a:spcPts val="400"/>
              </a:spcAft>
              <a:buFont typeface="Wingdings" panose="05000000000000000000" pitchFamily="2" charset="2"/>
              <a:buChar char="Ø"/>
            </a:pPr>
            <a:r>
              <a:rPr lang="el-GR" sz="1800" dirty="0"/>
              <a:t>Άδειες του υπουργού Γεωργίας ή του νομάρχη για μεταβίβαση κλήρου </a:t>
            </a:r>
          </a:p>
          <a:p>
            <a:pPr marL="85725" lvl="1" indent="0" algn="just">
              <a:spcBef>
                <a:spcPts val="600"/>
              </a:spcBef>
              <a:spcAft>
                <a:spcPts val="600"/>
              </a:spcAft>
              <a:buNone/>
            </a:pPr>
            <a:r>
              <a:rPr lang="el-GR" sz="2100" dirty="0"/>
              <a:t>Όλες οι παραπάνω αφορούν </a:t>
            </a:r>
            <a:r>
              <a:rPr lang="el-GR" sz="2100" b="1" dirty="0"/>
              <a:t>αγροτικές εκτάσεις </a:t>
            </a:r>
            <a:r>
              <a:rPr lang="el-GR" sz="2100" dirty="0"/>
              <a:t>που είχαν δηλωθεί από τον ΟΠΕΚΕΠΕ ως αγροτικές στην ΕΕ και λάμβαναν επιδοτήσεις. Αποτυπώθηκαν ως Δασικές εκτάσεις, γιατί παρέλειψαν να λάβουν υπόψη τους τις παραπάνω πράξεις της Διοίκησης θα έπρεπε να αποτυπωθούν ως Αγροτικές Εκτάσεις</a:t>
            </a:r>
          </a:p>
        </p:txBody>
      </p:sp>
      <p:pic>
        <p:nvPicPr>
          <p:cNvPr id="16" name="Εικόνα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7"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3919173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5631D24-CC5C-46E4-ADA6-B17A76830D2F}"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l-GR" sz="12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p:txBody>
      </p:sp>
      <p:sp>
        <p:nvSpPr>
          <p:cNvPr id="2" name="Τίτλος 1"/>
          <p:cNvSpPr>
            <a:spLocks noGrp="1"/>
          </p:cNvSpPr>
          <p:nvPr>
            <p:ph type="title" idx="4294967295"/>
          </p:nvPr>
        </p:nvSpPr>
        <p:spPr>
          <a:xfrm>
            <a:off x="1573303" y="986751"/>
            <a:ext cx="8364071" cy="1014693"/>
          </a:xfrm>
        </p:spPr>
        <p:txBody>
          <a:bodyPr/>
          <a:lstStyle/>
          <a:p>
            <a:pPr algn="ctr">
              <a:lnSpc>
                <a:spcPct val="90000"/>
              </a:lnSpc>
            </a:pPr>
            <a:r>
              <a:rPr lang="el-GR" sz="3200" b="1" dirty="0">
                <a:solidFill>
                  <a:schemeClr val="accent6">
                    <a:lumMod val="75000"/>
                  </a:schemeClr>
                </a:solidFill>
              </a:rPr>
              <a:t>Οι 4 βασικοί στόχοι</a:t>
            </a:r>
            <a:endParaRPr lang="el-GR" sz="3200" b="1" dirty="0"/>
          </a:p>
        </p:txBody>
      </p:sp>
      <p:sp>
        <p:nvSpPr>
          <p:cNvPr id="13" name="TextBox 12">
            <a:extLst>
              <a:ext uri="{FF2B5EF4-FFF2-40B4-BE49-F238E27FC236}">
                <a16:creationId xmlns:a16="http://schemas.microsoft.com/office/drawing/2014/main" xmlns="" id="{DE131C24-E550-435B-910E-408C981EF84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14" name="Picture 4" descr="Image result for ÎµÎ»Î»Î·Î½Î¹ÎºÎ· Î´Î·Î¼Î¿ÎºÏÎ±ÏÎ¹Î± logo">
            <a:extLst>
              <a:ext uri="{FF2B5EF4-FFF2-40B4-BE49-F238E27FC236}">
                <a16:creationId xmlns:a16="http://schemas.microsoft.com/office/drawing/2014/main" xmlns="" id="{6ADF939A-484B-48F7-8056-ADAA071B17E2}"/>
              </a:ext>
            </a:extLst>
          </p:cNvPr>
          <p:cNvPicPr/>
          <p:nvPr/>
        </p:nvPicPr>
        <p:blipFill>
          <a:blip r:embed="rId2" cstate="print"/>
          <a:stretch/>
        </p:blipFill>
        <p:spPr>
          <a:xfrm>
            <a:off x="215939" y="254447"/>
            <a:ext cx="639360" cy="596160"/>
          </a:xfrm>
          <a:prstGeom prst="rect">
            <a:avLst/>
          </a:prstGeom>
          <a:ln>
            <a:noFill/>
          </a:ln>
        </p:spPr>
      </p:pic>
      <p:sp>
        <p:nvSpPr>
          <p:cNvPr id="18" name="TextBox 17">
            <a:extLst>
              <a:ext uri="{FF2B5EF4-FFF2-40B4-BE49-F238E27FC236}">
                <a16:creationId xmlns:a16="http://schemas.microsoft.com/office/drawing/2014/main" xmlns="" id="{EF358F6F-3E7A-4D11-AE9D-EDE1E4D78D8D}"/>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9" name="Picture 2" descr="No photo description available.">
            <a:extLst>
              <a:ext uri="{FF2B5EF4-FFF2-40B4-BE49-F238E27FC236}">
                <a16:creationId xmlns:a16="http://schemas.microsoft.com/office/drawing/2014/main" xmlns="" id="{71D434C1-CF1E-45D4-B7BF-2EF8461F8DC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20" name="Content Placeholder 8">
            <a:extLst>
              <a:ext uri="{FF2B5EF4-FFF2-40B4-BE49-F238E27FC236}">
                <a16:creationId xmlns:a16="http://schemas.microsoft.com/office/drawing/2014/main" xmlns="" id="{6A33A885-B18F-4E6A-9FB7-E85C391A2832}"/>
              </a:ext>
            </a:extLst>
          </p:cNvPr>
          <p:cNvSpPr txBox="1">
            <a:spLocks/>
          </p:cNvSpPr>
          <p:nvPr/>
        </p:nvSpPr>
        <p:spPr>
          <a:xfrm>
            <a:off x="609600" y="1949396"/>
            <a:ext cx="10972800" cy="4205907"/>
          </a:xfrm>
          <a:prstGeom prst="rect">
            <a:avLst/>
          </a:prstGeom>
        </p:spPr>
        <p:txBody>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538861" lvl="1" indent="0" algn="just">
              <a:buClr>
                <a:schemeClr val="tx2"/>
              </a:buClr>
              <a:buSzPct val="110000"/>
              <a:buNone/>
            </a:pPr>
            <a:endParaRPr lang="el-GR" sz="2400" dirty="0"/>
          </a:p>
          <a:p>
            <a:pPr marL="821436" lvl="2" indent="0" algn="just">
              <a:buClr>
                <a:schemeClr val="tx2"/>
              </a:buClr>
              <a:buSzPct val="110000"/>
              <a:buNone/>
            </a:pPr>
            <a:r>
              <a:rPr lang="el-GR" dirty="0">
                <a:solidFill>
                  <a:schemeClr val="tx2">
                    <a:lumMod val="75000"/>
                  </a:schemeClr>
                </a:solidFill>
              </a:rPr>
              <a:t>Επίλυση χρόνιων προβλημάτων της περιβαλλοντικής νομοθεσίας</a:t>
            </a:r>
          </a:p>
          <a:p>
            <a:pPr marL="821436" lvl="2" indent="0" algn="just">
              <a:buClr>
                <a:schemeClr val="tx2"/>
              </a:buClr>
              <a:buSzPct val="110000"/>
              <a:buNone/>
            </a:pPr>
            <a:endParaRPr lang="el-GR" dirty="0">
              <a:solidFill>
                <a:schemeClr val="tx2">
                  <a:lumMod val="75000"/>
                </a:schemeClr>
              </a:solidFill>
            </a:endParaRPr>
          </a:p>
          <a:p>
            <a:pPr marL="821436" lvl="2" indent="0" algn="just">
              <a:buClr>
                <a:schemeClr val="tx2"/>
              </a:buClr>
              <a:buSzPct val="110000"/>
              <a:buNone/>
            </a:pPr>
            <a:r>
              <a:rPr lang="el-GR" dirty="0">
                <a:solidFill>
                  <a:schemeClr val="tx2">
                    <a:lumMod val="75000"/>
                  </a:schemeClr>
                </a:solidFill>
              </a:rPr>
              <a:t>Απλοποίηση διαδικασιών, βάζοντας τέλος στην ταλαιπωρία των πολιτών</a:t>
            </a:r>
          </a:p>
          <a:p>
            <a:pPr marL="821436" lvl="2" indent="0" algn="just">
              <a:buClr>
                <a:schemeClr val="tx2"/>
              </a:buClr>
              <a:buSzPct val="110000"/>
              <a:buNone/>
            </a:pPr>
            <a:endParaRPr lang="el-GR" dirty="0">
              <a:solidFill>
                <a:schemeClr val="tx2">
                  <a:lumMod val="75000"/>
                </a:schemeClr>
              </a:solidFill>
            </a:endParaRPr>
          </a:p>
          <a:p>
            <a:pPr marL="821436" lvl="2" indent="0" algn="just">
              <a:buClr>
                <a:schemeClr val="tx2"/>
              </a:buClr>
              <a:buSzPct val="110000"/>
              <a:buNone/>
            </a:pPr>
            <a:r>
              <a:rPr lang="el-GR" dirty="0">
                <a:solidFill>
                  <a:schemeClr val="tx2">
                    <a:lumMod val="75000"/>
                  </a:schemeClr>
                </a:solidFill>
              </a:rPr>
              <a:t>Διευκόλυνση επενδύσεων, στο πλαίσιο της πράσινης ανάπτυξης </a:t>
            </a:r>
          </a:p>
          <a:p>
            <a:pPr marL="821436" lvl="2" indent="0" algn="just">
              <a:buClr>
                <a:schemeClr val="tx2"/>
              </a:buClr>
              <a:buSzPct val="110000"/>
              <a:buNone/>
            </a:pPr>
            <a:endParaRPr lang="el-GR" dirty="0">
              <a:solidFill>
                <a:schemeClr val="tx2">
                  <a:lumMod val="75000"/>
                </a:schemeClr>
              </a:solidFill>
            </a:endParaRPr>
          </a:p>
          <a:p>
            <a:pPr marL="821436" lvl="2" indent="0" algn="just">
              <a:buClr>
                <a:schemeClr val="tx2"/>
              </a:buClr>
              <a:buSzPct val="110000"/>
              <a:buNone/>
            </a:pPr>
            <a:r>
              <a:rPr lang="el-GR" dirty="0">
                <a:solidFill>
                  <a:schemeClr val="tx2">
                    <a:lumMod val="75000"/>
                  </a:schemeClr>
                </a:solidFill>
              </a:rPr>
              <a:t>Εφαρμογή βέλτιστων ευρωπαϊκών περιβαλλοντικών πρακτικών</a:t>
            </a:r>
          </a:p>
        </p:txBody>
      </p:sp>
      <p:sp>
        <p:nvSpPr>
          <p:cNvPr id="3" name="Arrow: Right 2">
            <a:extLst>
              <a:ext uri="{FF2B5EF4-FFF2-40B4-BE49-F238E27FC236}">
                <a16:creationId xmlns:a16="http://schemas.microsoft.com/office/drawing/2014/main" xmlns="" id="{7282DC73-C9B4-44A9-813E-55AECE4CCF90}"/>
              </a:ext>
            </a:extLst>
          </p:cNvPr>
          <p:cNvSpPr/>
          <p:nvPr/>
        </p:nvSpPr>
        <p:spPr>
          <a:xfrm>
            <a:off x="888549" y="2491047"/>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3" name="Arrow: Right 22">
            <a:extLst>
              <a:ext uri="{FF2B5EF4-FFF2-40B4-BE49-F238E27FC236}">
                <a16:creationId xmlns:a16="http://schemas.microsoft.com/office/drawing/2014/main" xmlns="" id="{032DB51F-EBCC-4A31-9F06-7BE91AF092D7}"/>
              </a:ext>
            </a:extLst>
          </p:cNvPr>
          <p:cNvSpPr/>
          <p:nvPr/>
        </p:nvSpPr>
        <p:spPr>
          <a:xfrm>
            <a:off x="888549" y="3386526"/>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4" name="Arrow: Right 23">
            <a:extLst>
              <a:ext uri="{FF2B5EF4-FFF2-40B4-BE49-F238E27FC236}">
                <a16:creationId xmlns:a16="http://schemas.microsoft.com/office/drawing/2014/main" xmlns="" id="{AE79C938-93D7-40E0-84A3-650B38F1167E}"/>
              </a:ext>
            </a:extLst>
          </p:cNvPr>
          <p:cNvSpPr/>
          <p:nvPr/>
        </p:nvSpPr>
        <p:spPr>
          <a:xfrm>
            <a:off x="888549" y="4623909"/>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Arrow: Right 23">
            <a:extLst>
              <a:ext uri="{FF2B5EF4-FFF2-40B4-BE49-F238E27FC236}">
                <a16:creationId xmlns:a16="http://schemas.microsoft.com/office/drawing/2014/main" xmlns="" id="{AE79C938-93D7-40E0-84A3-650B38F1167E}"/>
              </a:ext>
            </a:extLst>
          </p:cNvPr>
          <p:cNvSpPr/>
          <p:nvPr/>
        </p:nvSpPr>
        <p:spPr>
          <a:xfrm>
            <a:off x="882504" y="5481159"/>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15061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2" name="Θέση περιεχομένου 2"/>
          <p:cNvSpPr txBox="1">
            <a:spLocks/>
          </p:cNvSpPr>
          <p:nvPr/>
        </p:nvSpPr>
        <p:spPr bwMode="auto">
          <a:xfrm>
            <a:off x="570192" y="1887925"/>
            <a:ext cx="10972800" cy="4883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4138" lvl="1" indent="0" algn="just">
              <a:spcBef>
                <a:spcPts val="600"/>
              </a:spcBef>
              <a:spcAft>
                <a:spcPts val="600"/>
              </a:spcAft>
              <a:buNone/>
            </a:pPr>
            <a:r>
              <a:rPr lang="el-GR" sz="2100" b="1" dirty="0"/>
              <a:t>2. </a:t>
            </a:r>
            <a:r>
              <a:rPr lang="el-GR" sz="2100" dirty="0"/>
              <a:t>Αναμορφώνονται όλοι οι δασικοί χάρτες (κυρωμένοι, όσοι έχουν αναρτηθεί κ.λπ.) ώστε να λάβουν υπόψη τους αυτές τις διοικητικές </a:t>
            </a:r>
            <a:r>
              <a:rPr lang="el-GR" sz="2100" dirty="0" smtClean="0"/>
              <a:t>πράξεις. Αυτό θα έχει ως αποτέλεσμα τη μεγάλη μείωση των αντιρρήσεων </a:t>
            </a:r>
            <a:endParaRPr lang="el-GR" sz="2100" b="1" dirty="0"/>
          </a:p>
          <a:p>
            <a:pPr marL="87313" lvl="1" indent="0" algn="just">
              <a:spcBef>
                <a:spcPts val="600"/>
              </a:spcBef>
              <a:spcAft>
                <a:spcPts val="600"/>
              </a:spcAft>
              <a:buNone/>
            </a:pPr>
            <a:r>
              <a:rPr lang="el-GR" sz="2100" b="1" dirty="0"/>
              <a:t>3. </a:t>
            </a:r>
            <a:r>
              <a:rPr lang="el-GR" sz="2100" dirty="0"/>
              <a:t>Δίνεται η δυνατότητα στους πολίτες </a:t>
            </a:r>
            <a:r>
              <a:rPr lang="el-GR" sz="2100" b="1" dirty="0"/>
              <a:t>να αξιοποιούν την περιουσία τους όταν δικαιώνονται </a:t>
            </a:r>
            <a:r>
              <a:rPr lang="el-GR" sz="2100" dirty="0"/>
              <a:t>στην εξέταση των αντιρρήσεων, χωρίς να περιμένουν να «κλείσει» το θέμα σε ολόκληρο τον νομό, όπως συμβαίνει σήμερα</a:t>
            </a:r>
            <a:endParaRPr lang="el-GR" sz="2100" b="1" dirty="0"/>
          </a:p>
          <a:p>
            <a:pPr marL="84138" lvl="1" indent="0" algn="just">
              <a:spcBef>
                <a:spcPts val="600"/>
              </a:spcBef>
              <a:spcAft>
                <a:spcPts val="600"/>
              </a:spcAft>
              <a:buNone/>
            </a:pPr>
            <a:r>
              <a:rPr lang="el-GR" sz="2100" b="1" dirty="0"/>
              <a:t>4. Προβλέπεται η κύρωση των Δασικών Χαρτών σε πιο τακτά χρονικά διαστήματα</a:t>
            </a:r>
            <a:r>
              <a:rPr lang="el-GR" sz="2100" dirty="0"/>
              <a:t>, μετά την ολοκλήρωση της εξέτασης αντιρρήσεων που έχουν ομαδοποιηθεί ανά Δήμο (και όχι ανά Περιφερειακή Ενότητα)</a:t>
            </a:r>
          </a:p>
          <a:p>
            <a:pPr marL="84138" lvl="1" indent="0" algn="just">
              <a:spcBef>
                <a:spcPts val="600"/>
              </a:spcBef>
              <a:spcAft>
                <a:spcPts val="600"/>
              </a:spcAft>
              <a:buNone/>
            </a:pPr>
            <a:r>
              <a:rPr lang="el-GR" sz="2100" b="1" dirty="0"/>
              <a:t>5. Ενισχύονται οι Επιτροπές Εξέτασης Αντιρρήσεων </a:t>
            </a:r>
            <a:r>
              <a:rPr lang="el-GR" sz="2100" dirty="0"/>
              <a:t>για να </a:t>
            </a:r>
            <a:r>
              <a:rPr lang="el-GR" sz="2100" dirty="0" err="1"/>
              <a:t>αποσυμφορηθεί</a:t>
            </a:r>
            <a:r>
              <a:rPr lang="el-GR" sz="2100" dirty="0"/>
              <a:t> του έργου τους (σύνδεση της αμοιβής τους με το παραγόμενο έργο, αλλαγή σύνθεσής τους, συχνότερες υποχρεωτικές συνεδριάσεις ανά μήνα, πρόβλεψη αναπληρωτών κ.λπ.)</a:t>
            </a:r>
          </a:p>
        </p:txBody>
      </p:sp>
      <p:pic>
        <p:nvPicPr>
          <p:cNvPr id="14" name="Εικόνα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5"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1699823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Ρυθμίσεις για τις οικιστικές πυκνώσεις</a:t>
            </a:r>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9005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Τίτλος 3"/>
          <p:cNvSpPr>
            <a:spLocks noGrp="1"/>
          </p:cNvSpPr>
          <p:nvPr>
            <p:ph type="title" idx="4294967295"/>
          </p:nvPr>
        </p:nvSpPr>
        <p:spPr>
          <a:xfrm>
            <a:off x="578402" y="973083"/>
            <a:ext cx="10972800" cy="900113"/>
          </a:xfrm>
        </p:spPr>
        <p:txBody>
          <a:bodyPr/>
          <a:lstStyle/>
          <a:p>
            <a:r>
              <a:rPr lang="el-GR" sz="3000" dirty="0">
                <a:solidFill>
                  <a:srgbClr val="C00000"/>
                </a:solidFill>
              </a:rPr>
              <a:t>ΠΡΟΒΛΗΜΑ: Αδιέξοδο με τις οικιστικές πυκνώσεις</a:t>
            </a: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3"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2199860"/>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5725" lvl="1" indent="0" algn="just">
              <a:spcBef>
                <a:spcPts val="600"/>
              </a:spcBef>
              <a:spcAft>
                <a:spcPts val="600"/>
              </a:spcAft>
              <a:buNone/>
            </a:pPr>
            <a:endParaRPr lang="el-GR" sz="2400" dirty="0" smtClean="0"/>
          </a:p>
          <a:p>
            <a:pPr algn="just"/>
            <a:r>
              <a:rPr lang="el-GR" sz="2400" dirty="0" smtClean="0"/>
              <a:t>Η </a:t>
            </a:r>
            <a:r>
              <a:rPr lang="el-GR" sz="2400" dirty="0"/>
              <a:t>δόμηση εντός δασών και δασικών εκτάσεων έχει δημιουργήσει </a:t>
            </a:r>
            <a:r>
              <a:rPr lang="el-GR" sz="2400" b="1" dirty="0"/>
              <a:t>προβλήματα κοινωνικά </a:t>
            </a:r>
            <a:r>
              <a:rPr lang="el-GR" sz="2400" dirty="0"/>
              <a:t>και</a:t>
            </a:r>
            <a:r>
              <a:rPr lang="el-GR" sz="2400" b="1" dirty="0"/>
              <a:t> οικολογικά</a:t>
            </a:r>
            <a:r>
              <a:rPr lang="el-GR" sz="2400" dirty="0"/>
              <a:t>, π.χ. με τη μείωση του δασικού πλούτου της </a:t>
            </a:r>
            <a:r>
              <a:rPr lang="el-GR" sz="2400" dirty="0" smtClean="0"/>
              <a:t>χώρας</a:t>
            </a:r>
          </a:p>
          <a:p>
            <a:pPr algn="just"/>
            <a:r>
              <a:rPr lang="el-GR" sz="2400" dirty="0" smtClean="0"/>
              <a:t>Η </a:t>
            </a:r>
            <a:r>
              <a:rPr lang="el-GR" sz="2400" dirty="0"/>
              <a:t>προηγούμενη απόπειρα επίλυσης του ζητήματος έγινε με την εξαίρεση των οικιστικών πυκνώσεων από την ανάρτηση στους δασικούς χάρτες που όμως </a:t>
            </a:r>
            <a:r>
              <a:rPr lang="el-GR" sz="2400" b="1" dirty="0"/>
              <a:t>κρίθηκε αντισυνταγματική από το Συμβούλιο της Επικρατείας</a:t>
            </a:r>
          </a:p>
          <a:p>
            <a:pPr marL="439737" lvl="1" indent="0" algn="just">
              <a:spcBef>
                <a:spcPts val="600"/>
              </a:spcBef>
              <a:spcAft>
                <a:spcPts val="600"/>
              </a:spcAft>
              <a:buNone/>
            </a:pPr>
            <a:endParaRPr lang="el-GR" sz="2200" dirty="0"/>
          </a:p>
        </p:txBody>
      </p:sp>
      <p:pic>
        <p:nvPicPr>
          <p:cNvPr id="12"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14" y="1263524"/>
            <a:ext cx="343427" cy="343427"/>
          </a:xfrm>
          <a:prstGeom prst="rect">
            <a:avLst/>
          </a:prstGeom>
        </p:spPr>
      </p:pic>
    </p:spTree>
    <p:extLst>
      <p:ext uri="{BB962C8B-B14F-4D97-AF65-F5344CB8AC3E}">
        <p14:creationId xmlns:p14="http://schemas.microsoft.com/office/powerpoint/2010/main" val="3637632046"/>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3"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12241" y="1952625"/>
            <a:ext cx="10836147" cy="4456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0" lvl="1" indent="0" algn="just">
              <a:spcBef>
                <a:spcPts val="600"/>
              </a:spcBef>
              <a:spcAft>
                <a:spcPts val="600"/>
              </a:spcAft>
              <a:buNone/>
            </a:pPr>
            <a:r>
              <a:rPr lang="el-GR" sz="2200" b="1" dirty="0" smtClean="0"/>
              <a:t>1. </a:t>
            </a:r>
            <a:r>
              <a:rPr lang="el-GR" sz="2200" dirty="0" smtClean="0"/>
              <a:t>Γίνεται </a:t>
            </a:r>
            <a:r>
              <a:rPr lang="el-GR" sz="2200" dirty="0"/>
              <a:t>εκ νέου ανάρτηση των δασικών χαρτών </a:t>
            </a:r>
            <a:r>
              <a:rPr lang="el-GR" sz="2200" b="1" dirty="0"/>
              <a:t>με τις περιοχές που είχαν εξαιρεθεί ως οικιστικές πυκνώσεις </a:t>
            </a:r>
            <a:r>
              <a:rPr lang="el-GR" sz="2200" dirty="0"/>
              <a:t>σε συμμόρφωση με το γράμμα και το πνεύμα της απόφασης του </a:t>
            </a:r>
            <a:r>
              <a:rPr lang="el-GR" sz="2200" dirty="0" err="1"/>
              <a:t>ΣτΕ</a:t>
            </a:r>
            <a:r>
              <a:rPr lang="el-GR" sz="2200" dirty="0"/>
              <a:t> (</a:t>
            </a:r>
            <a:r>
              <a:rPr lang="el-GR" sz="2200" dirty="0" err="1"/>
              <a:t>ΟλΣτΕ</a:t>
            </a:r>
            <a:r>
              <a:rPr lang="el-GR" sz="2200" dirty="0"/>
              <a:t> </a:t>
            </a:r>
            <a:r>
              <a:rPr lang="el-GR" sz="2200" dirty="0" smtClean="0"/>
              <a:t>685/2019)</a:t>
            </a:r>
          </a:p>
          <a:p>
            <a:pPr marL="0" lvl="1" indent="0" algn="just">
              <a:spcBef>
                <a:spcPts val="600"/>
              </a:spcBef>
              <a:spcAft>
                <a:spcPts val="600"/>
              </a:spcAft>
              <a:buNone/>
            </a:pPr>
            <a:r>
              <a:rPr lang="el-GR" sz="2200" b="1" dirty="0" smtClean="0"/>
              <a:t>2. </a:t>
            </a:r>
            <a:r>
              <a:rPr lang="el-GR" sz="2200" dirty="0" smtClean="0"/>
              <a:t>Εκδίδεται </a:t>
            </a:r>
            <a:r>
              <a:rPr lang="el-GR" sz="2200" dirty="0" err="1"/>
              <a:t>π.δ</a:t>
            </a:r>
            <a:r>
              <a:rPr lang="el-GR" sz="2200" dirty="0"/>
              <a:t>., το οποίο καθορίζει τα κριτήρια βάσει των οποίων κατοικίες εντός δασικών εκτάσεων, με τήρηση των συνταγματικών επιταγών και τη διαφύλαξη του δασικού ισοζυγίου, μπορούν υπό όρους να «τακτοποιούνται»</a:t>
            </a:r>
          </a:p>
          <a:p>
            <a:pPr marL="0" lvl="1" indent="0" algn="just">
              <a:spcBef>
                <a:spcPts val="600"/>
              </a:spcBef>
              <a:spcAft>
                <a:spcPts val="600"/>
              </a:spcAft>
              <a:buNone/>
            </a:pPr>
            <a:r>
              <a:rPr lang="el-GR" sz="2200" b="1" dirty="0" smtClean="0"/>
              <a:t>3. </a:t>
            </a:r>
            <a:r>
              <a:rPr lang="el-GR" sz="2200" dirty="0" smtClean="0"/>
              <a:t>Συγκεκριμένα</a:t>
            </a:r>
            <a:r>
              <a:rPr lang="el-GR" sz="2200" dirty="0"/>
              <a:t>, παρέχεται η </a:t>
            </a:r>
            <a:r>
              <a:rPr lang="el-GR" sz="2200" b="1" dirty="0"/>
              <a:t>δυνατότητα τακτοποίησης για χρονικό διάστημα 30 ετών </a:t>
            </a:r>
            <a:r>
              <a:rPr lang="el-GR" sz="2200" dirty="0"/>
              <a:t>των κατοικιών που έχουν χτιστεί εντός δασών και δασικών εκτάσεων, εφόσον δεν είναι μεμονωμένες, αλλά βρίσκονται εντός οικιστικών πυκνώσεων, δεν έχουν οικοδομηθεί μετά τον Ιούνιο 2011 και δεν βρίσκονται σε άλλες «ευαίσθητες» περιοχές (όπως ρέματα, </a:t>
            </a:r>
            <a:r>
              <a:rPr lang="en-US" sz="2200" dirty="0"/>
              <a:t>Natura </a:t>
            </a:r>
            <a:r>
              <a:rPr lang="el-GR" sz="2200" dirty="0"/>
              <a:t>κ.λπ.) </a:t>
            </a:r>
          </a:p>
          <a:p>
            <a:pPr marL="896937" lvl="1" indent="-457200" algn="just">
              <a:spcBef>
                <a:spcPts val="600"/>
              </a:spcBef>
              <a:spcAft>
                <a:spcPts val="600"/>
              </a:spcAft>
              <a:buAutoNum type="arabicPeriod"/>
            </a:pPr>
            <a:endParaRPr lang="el-GR" sz="2300" dirty="0"/>
          </a:p>
        </p:txBody>
      </p:sp>
      <p:pic>
        <p:nvPicPr>
          <p:cNvPr id="15" name="Εικόνα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8955" y="1250442"/>
            <a:ext cx="338770" cy="338770"/>
          </a:xfrm>
          <a:prstGeom prst="rect">
            <a:avLst/>
          </a:prstGeom>
        </p:spPr>
      </p:pic>
      <p:sp>
        <p:nvSpPr>
          <p:cNvPr id="16" name="Τίτλος 3"/>
          <p:cNvSpPr txBox="1">
            <a:spLocks/>
          </p:cNvSpPr>
          <p:nvPr/>
        </p:nvSpPr>
        <p:spPr>
          <a:xfrm>
            <a:off x="942321"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3142038915"/>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530770" y="1131506"/>
            <a:ext cx="1097280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just">
              <a:spcBef>
                <a:spcPts val="600"/>
              </a:spcBef>
              <a:spcAft>
                <a:spcPts val="600"/>
              </a:spcAft>
              <a:buNone/>
            </a:pPr>
            <a:r>
              <a:rPr lang="el-GR" sz="2600" b="1" dirty="0"/>
              <a:t>Η διαδικασία τακτοποίησης</a:t>
            </a:r>
          </a:p>
          <a:p>
            <a:pPr algn="just">
              <a:spcBef>
                <a:spcPts val="600"/>
              </a:spcBef>
              <a:spcAft>
                <a:spcPts val="600"/>
              </a:spcAft>
            </a:pPr>
            <a:endParaRPr lang="el-GR" sz="2100" b="1" dirty="0"/>
          </a:p>
          <a:p>
            <a:pPr algn="just">
              <a:spcBef>
                <a:spcPts val="600"/>
              </a:spcBef>
              <a:spcAft>
                <a:spcPts val="600"/>
              </a:spcAft>
            </a:pPr>
            <a:r>
              <a:rPr lang="el-GR" sz="2200" b="1" dirty="0"/>
              <a:t>Υποβολή αιτημάτων υπαγωγής </a:t>
            </a:r>
            <a:r>
              <a:rPr lang="el-GR" sz="2200" dirty="0"/>
              <a:t>στις διατάξεις του νόμου (εντός 6 μηνών από την ισχύ του) </a:t>
            </a:r>
            <a:r>
              <a:rPr lang="el-GR" sz="2200" dirty="0">
                <a:sym typeface="Wingdings" panose="05000000000000000000" pitchFamily="2" charset="2"/>
              </a:rPr>
              <a:t> </a:t>
            </a:r>
            <a:r>
              <a:rPr lang="el-GR" sz="2200" dirty="0"/>
              <a:t>προσωρινή αναστολή όλων των διοικητικών κυρώσεων</a:t>
            </a:r>
          </a:p>
          <a:p>
            <a:pPr algn="just">
              <a:spcBef>
                <a:spcPts val="600"/>
              </a:spcBef>
              <a:spcAft>
                <a:spcPts val="600"/>
              </a:spcAft>
            </a:pPr>
            <a:r>
              <a:rPr lang="el-GR" sz="2200" dirty="0"/>
              <a:t>Κατάρτιση σε κάθε Περιφέρεια </a:t>
            </a:r>
            <a:r>
              <a:rPr lang="el-GR" sz="2200" b="1" dirty="0"/>
              <a:t>οικονομοτεχνικών μελετών</a:t>
            </a:r>
            <a:r>
              <a:rPr lang="el-GR" sz="2200" dirty="0"/>
              <a:t>, που προσδιορίζουν τις αστικές πυκνώσεις και τεκμηριώνουν την ανάγκη για την προσωρινή διατήρηση των κατοικιών εντός αυτών</a:t>
            </a:r>
          </a:p>
          <a:p>
            <a:pPr algn="just">
              <a:spcBef>
                <a:spcPts val="600"/>
              </a:spcBef>
              <a:spcAft>
                <a:spcPts val="600"/>
              </a:spcAft>
            </a:pPr>
            <a:r>
              <a:rPr lang="el-GR" sz="2200" b="1" dirty="0"/>
              <a:t>Έκδοση προεδρικού διατάγματος</a:t>
            </a:r>
            <a:r>
              <a:rPr lang="el-GR" sz="2200" dirty="0"/>
              <a:t>, βάσει των μελετών, κατόπιν επεξεργασίας και από το </a:t>
            </a:r>
            <a:r>
              <a:rPr lang="el-GR" sz="2200" dirty="0" err="1"/>
              <a:t>ΣτΕ</a:t>
            </a:r>
            <a:endParaRPr lang="el-GR" sz="2200" dirty="0"/>
          </a:p>
          <a:p>
            <a:pPr algn="just">
              <a:spcBef>
                <a:spcPts val="600"/>
              </a:spcBef>
              <a:spcAft>
                <a:spcPts val="600"/>
              </a:spcAft>
            </a:pPr>
            <a:r>
              <a:rPr lang="el-GR" sz="2200" dirty="0"/>
              <a:t>Καταβολή προστίμου και αναστολή της κατεδάφισης επί 30ετία – Επιβολή κυρώσεων σε όσους δεν έχουν υπαχθεί</a:t>
            </a:r>
          </a:p>
          <a:p>
            <a:pPr algn="just">
              <a:spcBef>
                <a:spcPts val="600"/>
              </a:spcBef>
              <a:spcAft>
                <a:spcPts val="600"/>
              </a:spcAft>
            </a:pPr>
            <a:endParaRPr lang="el-GR" sz="2400" dirty="0"/>
          </a:p>
          <a:p>
            <a:pPr algn="just">
              <a:spcBef>
                <a:spcPts val="600"/>
              </a:spcBef>
              <a:spcAft>
                <a:spcPts val="600"/>
              </a:spcAft>
            </a:pPr>
            <a:endParaRPr lang="el-GR" sz="2400" dirty="0"/>
          </a:p>
        </p:txBody>
      </p:sp>
    </p:spTree>
    <p:extLst>
      <p:ext uri="{BB962C8B-B14F-4D97-AF65-F5344CB8AC3E}">
        <p14:creationId xmlns:p14="http://schemas.microsoft.com/office/powerpoint/2010/main" val="1210139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609600" y="1476376"/>
            <a:ext cx="10972800" cy="469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361950" indent="0" algn="just">
              <a:spcBef>
                <a:spcPts val="600"/>
              </a:spcBef>
              <a:spcAft>
                <a:spcPts val="600"/>
              </a:spcAft>
              <a:buNone/>
            </a:pPr>
            <a:r>
              <a:rPr lang="el-GR" sz="2400" dirty="0"/>
              <a:t>Σε αντίθεση με την προηγούμενη αντισυνταγματική ρύθμιση, με τη δική μας πρόταση καθίσταται σαφές ότι πρόκειται για δασικές εκτάσεις και ότι </a:t>
            </a:r>
            <a:r>
              <a:rPr lang="el-GR" sz="2400" b="1" dirty="0"/>
              <a:t>μόνο κατ’ </a:t>
            </a:r>
            <a:r>
              <a:rPr lang="el-GR" sz="2400" b="1" dirty="0" err="1"/>
              <a:t>ανοχήν</a:t>
            </a:r>
            <a:r>
              <a:rPr lang="el-GR" sz="2400" b="1" dirty="0"/>
              <a:t> δεχόμαστε την αναστολή της κατεδάφισης </a:t>
            </a:r>
            <a:r>
              <a:rPr lang="el-GR" sz="2400" dirty="0"/>
              <a:t>κάποιων από τις κατοικίες για μία τριακονταετία. Έτσι, δίνεται </a:t>
            </a:r>
            <a:r>
              <a:rPr lang="el-GR" sz="2400" b="1" dirty="0"/>
              <a:t>οριστική λύση στο ζήτημα</a:t>
            </a:r>
            <a:r>
              <a:rPr lang="el-GR" sz="2400" dirty="0"/>
              <a:t>, η οποία είναι </a:t>
            </a:r>
            <a:r>
              <a:rPr lang="el-GR" sz="2400" b="1" dirty="0"/>
              <a:t>σύμφωνη με τη νομολογία του Συμβουλίου της Επικρατείας</a:t>
            </a:r>
            <a:r>
              <a:rPr lang="el-GR" sz="2400" dirty="0"/>
              <a:t> και θα ενισχυθεί από τις σχετικές οικονομοτεχνικές μελέτες που θα περιληφθούν σε </a:t>
            </a:r>
            <a:r>
              <a:rPr lang="el-GR" sz="2400" b="1" dirty="0"/>
              <a:t>σχέδιο προεδρικού διατάγματος</a:t>
            </a:r>
            <a:r>
              <a:rPr lang="el-GR" sz="2400" dirty="0"/>
              <a:t>, το οποίο θα τύχει της προληπτικής επεξεργασίας του </a:t>
            </a:r>
            <a:r>
              <a:rPr lang="el-GR" sz="2400" dirty="0" err="1"/>
              <a:t>ΣτΕ</a:t>
            </a:r>
            <a:endParaRPr lang="el-GR" sz="2400" dirty="0"/>
          </a:p>
          <a:p>
            <a:pPr algn="just">
              <a:spcBef>
                <a:spcPts val="600"/>
              </a:spcBef>
              <a:spcAft>
                <a:spcPts val="600"/>
              </a:spcAft>
            </a:pPr>
            <a:endParaRPr lang="el-GR" sz="2400" dirty="0"/>
          </a:p>
        </p:txBody>
      </p:sp>
      <p:sp>
        <p:nvSpPr>
          <p:cNvPr id="12" name="Arrow: Right 2">
            <a:extLst>
              <a:ext uri="{FF2B5EF4-FFF2-40B4-BE49-F238E27FC236}">
                <a16:creationId xmlns:a16="http://schemas.microsoft.com/office/drawing/2014/main" xmlns="" id="{7282DC73-C9B4-44A9-813E-55AECE4CCF90}"/>
              </a:ext>
            </a:extLst>
          </p:cNvPr>
          <p:cNvSpPr/>
          <p:nvPr/>
        </p:nvSpPr>
        <p:spPr>
          <a:xfrm>
            <a:off x="473114" y="1614390"/>
            <a:ext cx="424861" cy="249382"/>
          </a:xfrm>
          <a:prstGeom prst="rightArrow">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9735095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err="1"/>
              <a:t>Ζωνοποίηση</a:t>
            </a:r>
            <a:r>
              <a:rPr lang="el-GR" b="1" i="1" dirty="0"/>
              <a:t> περιοχών </a:t>
            </a:r>
            <a:r>
              <a:rPr lang="en-US" b="1" i="1" dirty="0"/>
              <a:t>Natura</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7094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433552" y="2199860"/>
            <a:ext cx="11213663" cy="4114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spcBef>
                <a:spcPts val="600"/>
              </a:spcBef>
              <a:spcAft>
                <a:spcPts val="600"/>
              </a:spcAft>
            </a:pPr>
            <a:r>
              <a:rPr lang="el-GR" sz="2200" dirty="0" smtClean="0"/>
              <a:t>Υπάρχει ένα καθεστώς αβεβαιότητας σε σχέση με το τι επιτρέπεται και το τι όχι στις περιοχές </a:t>
            </a:r>
            <a:r>
              <a:rPr lang="en-US" sz="2200" dirty="0" smtClean="0"/>
              <a:t>Natura</a:t>
            </a:r>
            <a:r>
              <a:rPr lang="el-GR" sz="2200" dirty="0" smtClean="0"/>
              <a:t>, χωρίς </a:t>
            </a:r>
            <a:r>
              <a:rPr lang="el-GR" sz="2200" dirty="0"/>
              <a:t>ενιαίο </a:t>
            </a:r>
            <a:r>
              <a:rPr lang="el-GR" sz="2200" dirty="0" smtClean="0"/>
              <a:t>πλαίσιο που </a:t>
            </a:r>
            <a:r>
              <a:rPr lang="el-GR" sz="2200" dirty="0"/>
              <a:t>να προβλέπει </a:t>
            </a:r>
            <a:r>
              <a:rPr lang="el-GR" sz="2200" dirty="0" smtClean="0"/>
              <a:t>ζώνες, όπως στην ΕΕ. </a:t>
            </a:r>
            <a:r>
              <a:rPr lang="el-GR" sz="2200" dirty="0"/>
              <a:t>Ούτε τα είδη των επιτρεπόμενων ή </a:t>
            </a:r>
            <a:r>
              <a:rPr lang="el-GR" sz="2200" dirty="0" err="1"/>
              <a:t>απαγορευόμενων</a:t>
            </a:r>
            <a:r>
              <a:rPr lang="el-GR" sz="2200" dirty="0"/>
              <a:t> χρήσεων σε κάθε </a:t>
            </a:r>
            <a:r>
              <a:rPr lang="el-GR" sz="2200" dirty="0" smtClean="0"/>
              <a:t>ζώνη. Δίνονται λύσεις </a:t>
            </a:r>
            <a:r>
              <a:rPr lang="en-US" sz="2200" dirty="0" smtClean="0"/>
              <a:t>ad hoc</a:t>
            </a:r>
            <a:endParaRPr lang="el-GR" sz="2200" dirty="0" smtClean="0"/>
          </a:p>
          <a:p>
            <a:pPr algn="just">
              <a:spcBef>
                <a:spcPts val="600"/>
              </a:spcBef>
              <a:spcAft>
                <a:spcPts val="600"/>
              </a:spcAft>
            </a:pPr>
            <a:r>
              <a:rPr lang="el-GR" sz="2200" dirty="0" smtClean="0"/>
              <a:t>Η </a:t>
            </a:r>
            <a:r>
              <a:rPr lang="el-GR" sz="2200" dirty="0"/>
              <a:t>χώρα μας </a:t>
            </a:r>
            <a:r>
              <a:rPr lang="el-GR" sz="2200" b="1" dirty="0"/>
              <a:t>καθυστερεί αδικαιολόγητα </a:t>
            </a:r>
            <a:r>
              <a:rPr lang="el-GR" sz="2200" dirty="0"/>
              <a:t>στην κατάρτιση των σχεδίων διαχείρισης των περιοχών </a:t>
            </a:r>
            <a:r>
              <a:rPr lang="en-US" sz="2200" dirty="0"/>
              <a:t>Natura 2000</a:t>
            </a:r>
            <a:r>
              <a:rPr lang="el-GR" sz="2200" dirty="0"/>
              <a:t>, οι οποίες αντιπροσωπεύουν το 30% της ελληνικής </a:t>
            </a:r>
            <a:r>
              <a:rPr lang="el-GR" sz="2200" dirty="0" smtClean="0"/>
              <a:t>επικράτειας</a:t>
            </a:r>
            <a:r>
              <a:rPr lang="en-US" sz="2200" dirty="0" smtClean="0"/>
              <a:t> </a:t>
            </a:r>
            <a:r>
              <a:rPr lang="el-GR" sz="2200" dirty="0" smtClean="0"/>
              <a:t>και η Ελλάδα έχει παραπεμφθεί στο Δικαστήριο της ΕΕ </a:t>
            </a:r>
            <a:endParaRPr lang="el-GR" sz="2200" dirty="0"/>
          </a:p>
          <a:p>
            <a:pPr algn="just">
              <a:spcBef>
                <a:spcPts val="600"/>
              </a:spcBef>
              <a:spcAft>
                <a:spcPts val="600"/>
              </a:spcAft>
            </a:pPr>
            <a:r>
              <a:rPr lang="el-GR" sz="2200" dirty="0"/>
              <a:t>Είμαστε στο στάδιο κατάρτισης </a:t>
            </a:r>
            <a:r>
              <a:rPr lang="el-GR" sz="2200" b="1" dirty="0"/>
              <a:t>23 περιβαλλοντικών μελετών</a:t>
            </a:r>
            <a:r>
              <a:rPr lang="el-GR" sz="2200" dirty="0"/>
              <a:t>, οι οποίες θα αποτελέσουν τη βάση για τη σύνταξη σχεδίων διαχείρισης και την έκδοση </a:t>
            </a:r>
            <a:r>
              <a:rPr lang="el-GR" sz="2200" dirty="0" err="1"/>
              <a:t>π.δ</a:t>
            </a:r>
            <a:r>
              <a:rPr lang="el-GR" sz="2200" dirty="0"/>
              <a:t>. για την προστασία των περιοχών </a:t>
            </a:r>
            <a:r>
              <a:rPr lang="el-GR" sz="2200" dirty="0" smtClean="0"/>
              <a:t>αυτών, οι οποίες όμως προχωρούν με σχετικό νομοθετικό κενό</a:t>
            </a:r>
            <a:endParaRPr lang="el-GR" sz="2200" dirty="0"/>
          </a:p>
        </p:txBody>
      </p:sp>
      <p:sp>
        <p:nvSpPr>
          <p:cNvPr id="12" name="Τίτλος 3"/>
          <p:cNvSpPr txBox="1">
            <a:spLocks/>
          </p:cNvSpPr>
          <p:nvPr/>
        </p:nvSpPr>
        <p:spPr bwMode="auto">
          <a:xfrm>
            <a:off x="578402" y="1209573"/>
            <a:ext cx="10972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000" dirty="0">
                <a:solidFill>
                  <a:srgbClr val="C00000"/>
                </a:solidFill>
              </a:rPr>
              <a:t>ΠΡΟΒΛΗΜΑ: Ασαφές νομικό πλαίσιο για την κατάρτιση των σχεδίων διαχείρισης </a:t>
            </a:r>
          </a:p>
        </p:txBody>
      </p:sp>
      <p:pic>
        <p:nvPicPr>
          <p:cNvPr id="13"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14" y="1252364"/>
            <a:ext cx="343427" cy="343427"/>
          </a:xfrm>
          <a:prstGeom prst="rect">
            <a:avLst/>
          </a:prstGeom>
        </p:spPr>
      </p:pic>
    </p:spTree>
    <p:extLst>
      <p:ext uri="{BB962C8B-B14F-4D97-AF65-F5344CB8AC3E}">
        <p14:creationId xmlns:p14="http://schemas.microsoft.com/office/powerpoint/2010/main" val="31718634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507121" y="1891865"/>
            <a:ext cx="10972800" cy="433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400" dirty="0"/>
              <a:t>Μέσα σε κάθε προστατευόμενη περιοχή θα προβλέπονται από </a:t>
            </a:r>
            <a:r>
              <a:rPr lang="el-GR" sz="2400" b="1" dirty="0"/>
              <a:t>1 έως 4 ζώνες κλιμακούμενης </a:t>
            </a:r>
            <a:r>
              <a:rPr lang="el-GR" sz="2400" b="1" dirty="0" smtClean="0"/>
              <a:t>προστασίας</a:t>
            </a:r>
            <a:r>
              <a:rPr lang="el-GR" sz="2400" dirty="0" smtClean="0"/>
              <a:t>, όπως συμβαίνει και στις άλλες ευρωπαϊκές χώρες. Συγκεκριμένα προβλέπονται:</a:t>
            </a:r>
          </a:p>
          <a:p>
            <a:pPr lvl="1" algn="just">
              <a:buFont typeface="Wingdings" panose="05000000000000000000" pitchFamily="2" charset="2"/>
              <a:buChar char="Ø"/>
            </a:pPr>
            <a:r>
              <a:rPr lang="el-GR" sz="2200" dirty="0" smtClean="0"/>
              <a:t>Ζώνη απόλυτης προστασίας της φύσης</a:t>
            </a:r>
          </a:p>
          <a:p>
            <a:pPr lvl="1" algn="just">
              <a:buFont typeface="Wingdings" panose="05000000000000000000" pitchFamily="2" charset="2"/>
              <a:buChar char="Ø"/>
            </a:pPr>
            <a:r>
              <a:rPr lang="el-GR" sz="2200" dirty="0" smtClean="0"/>
              <a:t>Ζώνη </a:t>
            </a:r>
            <a:r>
              <a:rPr lang="el-GR" sz="2200" dirty="0"/>
              <a:t>προστασίας της φύσης</a:t>
            </a:r>
          </a:p>
          <a:p>
            <a:pPr lvl="1" algn="just">
              <a:buFont typeface="Wingdings" panose="05000000000000000000" pitchFamily="2" charset="2"/>
              <a:buChar char="Ø"/>
            </a:pPr>
            <a:r>
              <a:rPr lang="el-GR" sz="2200" dirty="0" smtClean="0"/>
              <a:t>Ζώνη διαχείρισης </a:t>
            </a:r>
            <a:r>
              <a:rPr lang="el-GR" sz="2200" dirty="0" err="1" smtClean="0"/>
              <a:t>οικοτόπων</a:t>
            </a:r>
            <a:r>
              <a:rPr lang="el-GR" sz="2200" dirty="0" smtClean="0"/>
              <a:t> και ειδών</a:t>
            </a:r>
          </a:p>
          <a:p>
            <a:pPr lvl="1" algn="just">
              <a:buFont typeface="Wingdings" panose="05000000000000000000" pitchFamily="2" charset="2"/>
              <a:buChar char="Ø"/>
            </a:pPr>
            <a:r>
              <a:rPr lang="el-GR" sz="2200" dirty="0" smtClean="0"/>
              <a:t>Ζώνη βιώσιμης διαχείρισης φυσικών πόρων</a:t>
            </a:r>
          </a:p>
        </p:txBody>
      </p:sp>
      <p:pic>
        <p:nvPicPr>
          <p:cNvPr id="15" name="Εικόνα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6"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1252163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508873" y="1852450"/>
            <a:ext cx="10972800" cy="433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400" dirty="0"/>
              <a:t>Σε κάθε ζώνη προβλέπονται οι επιτρεπόμενες και </a:t>
            </a:r>
            <a:r>
              <a:rPr lang="el-GR" sz="2400" dirty="0" err="1"/>
              <a:t>απαγορευόμενες</a:t>
            </a:r>
            <a:r>
              <a:rPr lang="el-GR" sz="2400" dirty="0"/>
              <a:t> δραστηριότητες </a:t>
            </a:r>
            <a:r>
              <a:rPr lang="el-GR" sz="2400" b="1" dirty="0"/>
              <a:t>βάσει των χρήσεων γης</a:t>
            </a:r>
            <a:r>
              <a:rPr lang="el-GR" sz="2400" dirty="0"/>
              <a:t> που ισχύουν για την πολεοδομία (</a:t>
            </a:r>
            <a:r>
              <a:rPr lang="el-GR" sz="2400" dirty="0" err="1"/>
              <a:t>π.δ</a:t>
            </a:r>
            <a:r>
              <a:rPr lang="el-GR" sz="2400" dirty="0"/>
              <a:t>. 59/2018</a:t>
            </a:r>
            <a:r>
              <a:rPr lang="el-GR" sz="2400" dirty="0" smtClean="0"/>
              <a:t>)</a:t>
            </a:r>
          </a:p>
          <a:p>
            <a:pPr algn="just"/>
            <a:endParaRPr lang="el-GR" sz="2200" dirty="0"/>
          </a:p>
          <a:p>
            <a:pPr algn="just"/>
            <a:r>
              <a:rPr lang="el-GR" sz="2400" dirty="0"/>
              <a:t>Λαμβάνοντας υπόψη τις ρυθμίσεις αυτές, οι μελετητές </a:t>
            </a:r>
            <a:r>
              <a:rPr lang="el-GR" sz="2400" dirty="0" smtClean="0"/>
              <a:t>που εκπονούν σε εθνικό επίπεδο τα σχετικά σχέδια για τις περιοχές </a:t>
            </a:r>
            <a:r>
              <a:rPr lang="en-US" sz="2400" dirty="0" smtClean="0"/>
              <a:t>Natura </a:t>
            </a:r>
            <a:r>
              <a:rPr lang="el-GR" sz="2400" dirty="0" smtClean="0"/>
              <a:t>θα μπορέσουν </a:t>
            </a:r>
            <a:r>
              <a:rPr lang="el-GR" sz="2400" dirty="0"/>
              <a:t>με τρόπο συνεκτικό και μεθοδολογία ομοιόμορφη να καθορίσουν τους </a:t>
            </a:r>
            <a:r>
              <a:rPr lang="el-GR" sz="2400" b="1" dirty="0"/>
              <a:t>όρους και περιορισμούς δραστηριοτήτων κατά ζώνες</a:t>
            </a:r>
            <a:r>
              <a:rPr lang="el-GR" sz="2400" dirty="0"/>
              <a:t> εντός των προστατευομένων περιοχών</a:t>
            </a:r>
          </a:p>
        </p:txBody>
      </p:sp>
      <p:pic>
        <p:nvPicPr>
          <p:cNvPr id="15" name="Εικόνα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6"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306338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Απλοποίηση περιβαλλοντικών </a:t>
            </a:r>
            <a:r>
              <a:rPr lang="el-GR" b="1" i="1" dirty="0" err="1"/>
              <a:t>αδειοδοτήσεων</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242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Διαχείριση αποβλήτων</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06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2270241"/>
            <a:ext cx="10972800" cy="41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300" b="1" dirty="0"/>
              <a:t>Χρονοβόρες διαδικασίες </a:t>
            </a:r>
            <a:r>
              <a:rPr lang="el-GR" sz="2300" dirty="0"/>
              <a:t>έγκρισης Εθνικού/Περιφερειακών </a:t>
            </a:r>
            <a:r>
              <a:rPr lang="el-GR" sz="2300" dirty="0" smtClean="0"/>
              <a:t>και Τοπικών Σχεδίων </a:t>
            </a:r>
            <a:r>
              <a:rPr lang="el-GR" sz="2300" dirty="0"/>
              <a:t>Διαχείρισης Αποβλήτων</a:t>
            </a:r>
            <a:endParaRPr lang="el-GR" sz="2300" b="1" dirty="0"/>
          </a:p>
          <a:p>
            <a:pPr algn="just"/>
            <a:r>
              <a:rPr lang="el-GR" sz="2300" dirty="0" smtClean="0"/>
              <a:t>Ορισμένοι </a:t>
            </a:r>
            <a:r>
              <a:rPr lang="el-GR" sz="2300" dirty="0"/>
              <a:t>φορείς αδυνατούν να διαχειριστούν την κατάσταση – περιοχές </a:t>
            </a:r>
            <a:r>
              <a:rPr lang="el-GR" sz="2300" b="1" dirty="0"/>
              <a:t>πνίγονται στα σκουπίδια</a:t>
            </a:r>
          </a:p>
          <a:p>
            <a:pPr algn="just"/>
            <a:r>
              <a:rPr lang="el-GR" sz="2300" dirty="0"/>
              <a:t>Παράνομοι Χώροι Ανεξέλεγκτης </a:t>
            </a:r>
            <a:r>
              <a:rPr lang="el-GR" sz="2300" dirty="0" smtClean="0"/>
              <a:t>Διάθεσης </a:t>
            </a:r>
            <a:r>
              <a:rPr lang="el-GR" sz="2300" dirty="0"/>
              <a:t>Απορριμμάτων - </a:t>
            </a:r>
            <a:r>
              <a:rPr lang="el-GR" sz="2300" b="1" dirty="0"/>
              <a:t>πρόστιμα</a:t>
            </a:r>
            <a:r>
              <a:rPr lang="el-GR" sz="2300" dirty="0"/>
              <a:t> στην ΕΕ</a:t>
            </a:r>
          </a:p>
          <a:p>
            <a:pPr algn="just"/>
            <a:r>
              <a:rPr lang="el-GR" sz="2300" b="1" dirty="0"/>
              <a:t>Επικίνδυνα απόβλητα </a:t>
            </a:r>
            <a:r>
              <a:rPr lang="el-GR" sz="2300" dirty="0"/>
              <a:t>σε ιδιωτικές κατοικίες – πχ. αμίαντος σε πυρόπληκτες περιοχές</a:t>
            </a:r>
          </a:p>
          <a:p>
            <a:pPr algn="just"/>
            <a:r>
              <a:rPr lang="el-GR" sz="2300" b="1" dirty="0"/>
              <a:t>Απόβλητα εκσκαφών κατασκευών </a:t>
            </a:r>
            <a:r>
              <a:rPr lang="el-GR" sz="2300" dirty="0"/>
              <a:t>&amp; </a:t>
            </a:r>
            <a:r>
              <a:rPr lang="el-GR" sz="2300" b="1" dirty="0"/>
              <a:t>κατεδαφίσεων</a:t>
            </a:r>
            <a:r>
              <a:rPr lang="el-GR" sz="2300" dirty="0"/>
              <a:t> καταλήγουν σε πεζοδρόμια, ρέματα</a:t>
            </a:r>
          </a:p>
          <a:p>
            <a:pPr marL="439737" lvl="1" indent="0" algn="just">
              <a:spcBef>
                <a:spcPts val="600"/>
              </a:spcBef>
              <a:spcAft>
                <a:spcPts val="600"/>
              </a:spcAft>
              <a:buNone/>
            </a:pPr>
            <a:endParaRPr lang="el-GR" sz="2200" b="1" dirty="0"/>
          </a:p>
        </p:txBody>
      </p:sp>
      <p:sp>
        <p:nvSpPr>
          <p:cNvPr id="12" name="Τίτλος 3"/>
          <p:cNvSpPr txBox="1">
            <a:spLocks/>
          </p:cNvSpPr>
          <p:nvPr/>
        </p:nvSpPr>
        <p:spPr bwMode="auto">
          <a:xfrm>
            <a:off x="578402" y="1185924"/>
            <a:ext cx="10972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000" dirty="0">
                <a:solidFill>
                  <a:srgbClr val="C00000"/>
                </a:solidFill>
              </a:rPr>
              <a:t>ΠΡΟΒΛΗΜΑ: Αδυναμία διαχείρισης αποβλήτων σε πολλές περιοχές της χώρας</a:t>
            </a:r>
          </a:p>
        </p:txBody>
      </p:sp>
      <p:pic>
        <p:nvPicPr>
          <p:cNvPr id="13"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14" y="1257290"/>
            <a:ext cx="343427" cy="343427"/>
          </a:xfrm>
          <a:prstGeom prst="rect">
            <a:avLst/>
          </a:prstGeom>
        </p:spPr>
      </p:pic>
    </p:spTree>
    <p:extLst>
      <p:ext uri="{BB962C8B-B14F-4D97-AF65-F5344CB8AC3E}">
        <p14:creationId xmlns:p14="http://schemas.microsoft.com/office/powerpoint/2010/main" val="3946369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515004" y="1860332"/>
            <a:ext cx="10972800" cy="4414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439737" lvl="1" indent="0" algn="just">
              <a:spcBef>
                <a:spcPts val="600"/>
              </a:spcBef>
              <a:spcAft>
                <a:spcPts val="600"/>
              </a:spcAft>
              <a:buNone/>
            </a:pPr>
            <a:endParaRPr lang="el-GR" sz="2200" dirty="0"/>
          </a:p>
        </p:txBody>
      </p:sp>
      <p:pic>
        <p:nvPicPr>
          <p:cNvPr id="13" name="Εικόνα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4"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
        <p:nvSpPr>
          <p:cNvPr id="12" name="Θέση περιεχομένου 2"/>
          <p:cNvSpPr txBox="1">
            <a:spLocks/>
          </p:cNvSpPr>
          <p:nvPr/>
        </p:nvSpPr>
        <p:spPr bwMode="auto">
          <a:xfrm>
            <a:off x="538653" y="1686885"/>
            <a:ext cx="10972800" cy="470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just">
              <a:buNone/>
            </a:pPr>
            <a:r>
              <a:rPr lang="el-GR" sz="2400" b="1" dirty="0"/>
              <a:t>Μη επικίνδυνα </a:t>
            </a:r>
            <a:r>
              <a:rPr lang="el-GR" sz="2400" b="1" dirty="0" smtClean="0"/>
              <a:t>απόβλητα</a:t>
            </a:r>
            <a:endParaRPr lang="el-GR" dirty="0"/>
          </a:p>
          <a:p>
            <a:pPr algn="just"/>
            <a:endParaRPr lang="el-GR" b="1" dirty="0" smtClean="0"/>
          </a:p>
          <a:p>
            <a:pPr algn="just"/>
            <a:r>
              <a:rPr lang="el-GR" b="1" dirty="0" smtClean="0"/>
              <a:t>Απλούστευση και επίσπευση </a:t>
            </a:r>
            <a:r>
              <a:rPr lang="el-GR" dirty="0" smtClean="0"/>
              <a:t>της υφιστάμενης διοικητικής διαδικασίας για την έγκριση του Εθνικού Σχεδίου Διαχείρισης Αποβλήτων, Περιφερειακού Σχεδίου Διαχείρισης Αποβλήτων και Τοπικού Σχεδίου Διαχείρισης Αποβλήτων</a:t>
            </a:r>
          </a:p>
          <a:p>
            <a:pPr algn="just"/>
            <a:r>
              <a:rPr lang="el-GR" dirty="0" smtClean="0"/>
              <a:t>Κατ’ εξαίρεση σε έκτακτες περιπτώσεις και για λόγους εξυπηρέτησης δημοσίου συμφέροντος η διαχείριση των αστικών στερεών αποβλήτων (ΑΣΑ) γίνεται με απόφαση του Γενικού Γραμματέα Συντονισμού Διαχείρισης Αποβλήτων του Υπουργείου Περιβάλλοντος και Ενέργειας, κατά παρέκκλιση των υφισταμένων προβλέψεων του ΠΕΣΔΑ</a:t>
            </a:r>
          </a:p>
          <a:p>
            <a:pPr algn="just"/>
            <a:r>
              <a:rPr lang="el-GR" dirty="0" smtClean="0"/>
              <a:t>Γίνεται </a:t>
            </a:r>
            <a:r>
              <a:rPr lang="el-GR" dirty="0"/>
              <a:t>υποχρεωτική για τα καταστήματα υγειονομικού ενδιαφέροντος να διαθέτουν </a:t>
            </a:r>
            <a:r>
              <a:rPr lang="el-GR" b="1" dirty="0"/>
              <a:t>καφέ </a:t>
            </a:r>
            <a:r>
              <a:rPr lang="el-GR" b="1" dirty="0" smtClean="0"/>
              <a:t>κάδο</a:t>
            </a:r>
            <a:r>
              <a:rPr lang="el-GR" dirty="0" smtClean="0"/>
              <a:t>, όπου υπάρχει σχετική υποδομή</a:t>
            </a:r>
            <a:endParaRPr lang="el-GR" dirty="0"/>
          </a:p>
          <a:p>
            <a:pPr marL="65087" indent="0" algn="just">
              <a:buNone/>
            </a:pPr>
            <a:endParaRPr lang="el-GR" sz="2200" dirty="0"/>
          </a:p>
          <a:p>
            <a:pPr marL="439737" lvl="1" indent="0" algn="just">
              <a:spcBef>
                <a:spcPts val="600"/>
              </a:spcBef>
              <a:spcAft>
                <a:spcPts val="600"/>
              </a:spcAft>
              <a:buNone/>
            </a:pPr>
            <a:endParaRPr lang="el-GR" sz="2000" dirty="0"/>
          </a:p>
        </p:txBody>
      </p:sp>
    </p:spTree>
    <p:extLst>
      <p:ext uri="{BB962C8B-B14F-4D97-AF65-F5344CB8AC3E}">
        <p14:creationId xmlns:p14="http://schemas.microsoft.com/office/powerpoint/2010/main" val="21205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507121" y="1066800"/>
            <a:ext cx="109728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just">
              <a:buNone/>
            </a:pPr>
            <a:r>
              <a:rPr lang="el-GR" sz="2600" b="1" dirty="0"/>
              <a:t>Επικίνδυνα απόβλητα (αμίαντος)</a:t>
            </a:r>
          </a:p>
          <a:p>
            <a:pPr algn="just"/>
            <a:endParaRPr lang="el-GR" dirty="0"/>
          </a:p>
          <a:p>
            <a:pPr algn="just"/>
            <a:endParaRPr lang="el-GR" dirty="0"/>
          </a:p>
          <a:p>
            <a:pPr algn="just"/>
            <a:r>
              <a:rPr lang="el-GR" sz="2200" dirty="0"/>
              <a:t>Οι ιδιοκτήτες έχουν την υποχρέωση να μεριμνούν για </a:t>
            </a:r>
            <a:r>
              <a:rPr lang="el-GR" sz="2200" b="1" dirty="0"/>
              <a:t>ασφαλή συλλογή και μεταφορά επικίνδυνων αποβλήτων</a:t>
            </a:r>
            <a:r>
              <a:rPr lang="el-GR" sz="2200" dirty="0"/>
              <a:t> που βρίσκονται στο ακίνητό τους και να εξασφαλίζουν την </a:t>
            </a:r>
            <a:r>
              <a:rPr lang="el-GR" sz="2200" b="1" dirty="0"/>
              <a:t>πρόσβαση</a:t>
            </a:r>
            <a:r>
              <a:rPr lang="el-GR" sz="2200" dirty="0"/>
              <a:t> σε φυσικά ή νομικά πρόσωπα με σχετική άδεια</a:t>
            </a:r>
          </a:p>
          <a:p>
            <a:pPr algn="just"/>
            <a:r>
              <a:rPr lang="el-GR" sz="2200" dirty="0"/>
              <a:t>Σε περίπτωση μη συμμόρφωσης του υπόχρεου με την απόφαση του Συντονιστή Αποκεντρωμένης Διοίκησης, η </a:t>
            </a:r>
            <a:r>
              <a:rPr lang="el-GR" sz="2200" b="1" dirty="0"/>
              <a:t>αρμόδια υπηρεσία</a:t>
            </a:r>
            <a:r>
              <a:rPr lang="el-GR" sz="2200" dirty="0"/>
              <a:t>, ύστερα από σχετική εντολή του αρμόδιου Εισαγγελέα Πρωτοδικών, προβαίνει σε </a:t>
            </a:r>
            <a:r>
              <a:rPr lang="el-GR" sz="2200" b="1" dirty="0"/>
              <a:t>συλλογή και απομάκρυνση </a:t>
            </a:r>
            <a:r>
              <a:rPr lang="el-GR" sz="2200" dirty="0"/>
              <a:t>των επικίνδυνων αποβλήτων και </a:t>
            </a:r>
            <a:r>
              <a:rPr lang="el-GR" sz="2200" b="1" dirty="0"/>
              <a:t>καταλογίζει τη σχετική δαπάνη </a:t>
            </a:r>
            <a:r>
              <a:rPr lang="el-GR" sz="2200" dirty="0"/>
              <a:t>στον ιδιοκτήτη και στον επικαρπωτή του </a:t>
            </a:r>
            <a:r>
              <a:rPr lang="el-GR" sz="2200" dirty="0" smtClean="0"/>
              <a:t>ακινήτου</a:t>
            </a:r>
            <a:endParaRPr lang="el-GR" sz="2200" dirty="0"/>
          </a:p>
          <a:p>
            <a:pPr algn="just"/>
            <a:r>
              <a:rPr lang="el-GR" sz="2200" dirty="0"/>
              <a:t>Ειδικά για τις </a:t>
            </a:r>
            <a:r>
              <a:rPr lang="el-GR" sz="2200" b="1" dirty="0"/>
              <a:t>πυρόπληκτες περιοχές</a:t>
            </a:r>
            <a:r>
              <a:rPr lang="el-GR" sz="2200" dirty="0"/>
              <a:t> (Μάτι) η δαπάνη μεταφοράς αμιάντου καταβάλλεται από την αρμόδια υπηρεσία</a:t>
            </a:r>
          </a:p>
          <a:p>
            <a:pPr marL="439737" lvl="1" indent="0" algn="just">
              <a:spcBef>
                <a:spcPts val="600"/>
              </a:spcBef>
              <a:spcAft>
                <a:spcPts val="600"/>
              </a:spcAft>
              <a:buNone/>
            </a:pPr>
            <a:endParaRPr lang="el-GR" sz="2000" dirty="0"/>
          </a:p>
        </p:txBody>
      </p:sp>
    </p:spTree>
    <p:extLst>
      <p:ext uri="{BB962C8B-B14F-4D97-AF65-F5344CB8AC3E}">
        <p14:creationId xmlns:p14="http://schemas.microsoft.com/office/powerpoint/2010/main" val="26305000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491355" y="1066800"/>
            <a:ext cx="10972800" cy="523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just">
              <a:buNone/>
            </a:pPr>
            <a:r>
              <a:rPr lang="el-GR" sz="2600" b="1" dirty="0"/>
              <a:t>Απόβλητα Εκσκαφών Κατασκευών και Κατεδαφίσεων (ΑEKK)</a:t>
            </a:r>
          </a:p>
          <a:p>
            <a:pPr algn="just"/>
            <a:endParaRPr lang="el-GR" dirty="0"/>
          </a:p>
          <a:p>
            <a:pPr algn="just"/>
            <a:endParaRPr lang="el-GR" dirty="0"/>
          </a:p>
          <a:p>
            <a:pPr algn="just"/>
            <a:r>
              <a:rPr lang="el-GR" sz="2200" dirty="0"/>
              <a:t>Για την </a:t>
            </a:r>
            <a:r>
              <a:rPr lang="el-GR" sz="2200" dirty="0" smtClean="0"/>
              <a:t>έκδοση οικοδομικής άδειας προϋπόθεση είναι η σύναψη συνεργασίας με </a:t>
            </a:r>
            <a:r>
              <a:rPr lang="el-GR" sz="2200" b="1" dirty="0"/>
              <a:t>εγκεκριμένο </a:t>
            </a:r>
            <a:r>
              <a:rPr lang="el-GR" sz="2200" b="1" dirty="0" smtClean="0"/>
              <a:t>σύστημα </a:t>
            </a:r>
            <a:r>
              <a:rPr lang="el-GR" sz="2200" b="1" dirty="0"/>
              <a:t>εναλλακτικής διαχείρισης </a:t>
            </a:r>
            <a:r>
              <a:rPr lang="el-GR" sz="2200" b="1" dirty="0" smtClean="0"/>
              <a:t>ΑΕΚΚ </a:t>
            </a:r>
            <a:r>
              <a:rPr lang="el-GR" sz="2200" dirty="0" smtClean="0"/>
              <a:t>για την αποκομιδή των </a:t>
            </a:r>
            <a:r>
              <a:rPr lang="el-GR" sz="2200" dirty="0" err="1" smtClean="0"/>
              <a:t>μπάζων</a:t>
            </a:r>
            <a:endParaRPr lang="el-GR" sz="2200" dirty="0" smtClean="0"/>
          </a:p>
          <a:p>
            <a:pPr algn="just"/>
            <a:endParaRPr lang="el-GR" sz="2200" dirty="0"/>
          </a:p>
          <a:p>
            <a:pPr algn="just"/>
            <a:r>
              <a:rPr lang="el-GR" sz="2200" dirty="0"/>
              <a:t>Για τις περιοχές που δεν υπάρχει εγκεκριμένο σύστημα εναλλακτικής διαχείρισης ΑΕΚΚ, απαιτείται </a:t>
            </a:r>
            <a:r>
              <a:rPr lang="el-GR" sz="2200" b="1" dirty="0"/>
              <a:t>υπεύθυνη δήλωση </a:t>
            </a:r>
            <a:r>
              <a:rPr lang="el-GR" sz="2200" dirty="0"/>
              <a:t>του διαχειριστή των ΑΕΚΚ για τη διασφάλιση της διαχείρισης των παραγόμενων </a:t>
            </a:r>
            <a:r>
              <a:rPr lang="el-GR" sz="2200" dirty="0" smtClean="0"/>
              <a:t>ΑΕΚΚ</a:t>
            </a:r>
            <a:endParaRPr lang="el-GR" sz="2200" dirty="0"/>
          </a:p>
          <a:p>
            <a:pPr algn="just"/>
            <a:endParaRPr lang="el-GR" sz="2200" dirty="0"/>
          </a:p>
          <a:p>
            <a:pPr marL="439737" lvl="1" indent="0" algn="just">
              <a:spcBef>
                <a:spcPts val="600"/>
              </a:spcBef>
              <a:spcAft>
                <a:spcPts val="600"/>
              </a:spcAft>
              <a:buNone/>
            </a:pPr>
            <a:endParaRPr lang="el-GR" sz="2000" dirty="0"/>
          </a:p>
        </p:txBody>
      </p:sp>
    </p:spTree>
    <p:extLst>
      <p:ext uri="{BB962C8B-B14F-4D97-AF65-F5344CB8AC3E}">
        <p14:creationId xmlns:p14="http://schemas.microsoft.com/office/powerpoint/2010/main" val="12458420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Επέκταση ανταποδοτικού τέλους για την πλαστική σακούλα</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6347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2199860"/>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5725" lvl="1" indent="0" algn="just">
              <a:spcBef>
                <a:spcPts val="600"/>
              </a:spcBef>
              <a:spcAft>
                <a:spcPts val="600"/>
              </a:spcAft>
              <a:buNone/>
            </a:pPr>
            <a:r>
              <a:rPr lang="el-GR" sz="2400" dirty="0"/>
              <a:t>Η εφαρμογή της Ευρωπαϊκής Οδηγίας 2015/720/ΕΕ με τον τρόπο που έγινε έχει δημιουργήσει την εξής παρενέργεια:</a:t>
            </a:r>
          </a:p>
          <a:p>
            <a:pPr marL="782637" lvl="1" indent="-342900" algn="just">
              <a:spcBef>
                <a:spcPts val="600"/>
              </a:spcBef>
              <a:spcAft>
                <a:spcPts val="600"/>
              </a:spcAft>
              <a:buFont typeface="Wingdings" panose="05000000000000000000" pitchFamily="2" charset="2"/>
              <a:buChar char="Ø"/>
            </a:pPr>
            <a:r>
              <a:rPr lang="el-GR" sz="2400" dirty="0"/>
              <a:t>Ενώ επιβλήθηκε αντισταθμιστικό τέλος μόνο για τις λεπτές πλαστικές σακούλες με πάχος τοιχώματος 15-50 μικρών, ταυτόχρονα</a:t>
            </a:r>
          </a:p>
          <a:p>
            <a:pPr marL="782637" lvl="1" indent="-342900" algn="just">
              <a:spcBef>
                <a:spcPts val="600"/>
              </a:spcBef>
              <a:spcAft>
                <a:spcPts val="600"/>
              </a:spcAft>
              <a:buFont typeface="Wingdings" panose="05000000000000000000" pitchFamily="2" charset="2"/>
              <a:buChar char="Ø"/>
            </a:pPr>
            <a:r>
              <a:rPr lang="el-GR" sz="2400" b="1" dirty="0"/>
              <a:t>αυξήθηκε κατακόρυφα η χρήση της πιο χοντρής πλαστικής σακούλας, την οποία οι καταναλωτές πληρώνουν στα καταστήματα λιανικής πώλησης, χωρίς η χρέωση αυτή να αποτελεί περιβαλλοντικό τέλος</a:t>
            </a:r>
          </a:p>
        </p:txBody>
      </p:sp>
      <p:sp>
        <p:nvSpPr>
          <p:cNvPr id="12" name="Τίτλος 3"/>
          <p:cNvSpPr txBox="1">
            <a:spLocks/>
          </p:cNvSpPr>
          <p:nvPr/>
        </p:nvSpPr>
        <p:spPr bwMode="auto">
          <a:xfrm>
            <a:off x="578402" y="1209573"/>
            <a:ext cx="10972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000" dirty="0">
                <a:solidFill>
                  <a:srgbClr val="C00000"/>
                </a:solidFill>
              </a:rPr>
              <a:t>ΠΡΟΒΛΗΜΑ: Η αύξηση χρήσης της χοντρής πλαστικής σακούλας</a:t>
            </a:r>
          </a:p>
        </p:txBody>
      </p:sp>
      <p:pic>
        <p:nvPicPr>
          <p:cNvPr id="13"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14" y="1252364"/>
            <a:ext cx="343427" cy="343427"/>
          </a:xfrm>
          <a:prstGeom prst="rect">
            <a:avLst/>
          </a:prstGeom>
        </p:spPr>
      </p:pic>
    </p:spTree>
    <p:extLst>
      <p:ext uri="{BB962C8B-B14F-4D97-AF65-F5344CB8AC3E}">
        <p14:creationId xmlns:p14="http://schemas.microsoft.com/office/powerpoint/2010/main" val="899731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2199860"/>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endParaRPr lang="el-GR" sz="2200" dirty="0"/>
          </a:p>
          <a:p>
            <a:pPr marL="447675" lvl="1" indent="-382588" algn="just">
              <a:buSzPct val="80000"/>
              <a:buFont typeface="Wingdings 2" panose="05020102010507070707" pitchFamily="18" charset="2"/>
              <a:buChar char=""/>
            </a:pPr>
            <a:r>
              <a:rPr lang="el-GR" sz="2400" b="1" dirty="0"/>
              <a:t>Ολιστική προσέγγιση</a:t>
            </a:r>
            <a:r>
              <a:rPr lang="el-GR" sz="2400" dirty="0"/>
              <a:t> του προβλήματος, με επιβολή τέλους σε όλες τις πλαστικές σακούλες ανεξαρτήτως πάχους τοιχώματος</a:t>
            </a:r>
          </a:p>
          <a:p>
            <a:pPr marL="447675" lvl="1" indent="-382588" algn="just">
              <a:buSzPct val="80000"/>
              <a:buFont typeface="Wingdings 2" panose="05020102010507070707" pitchFamily="18" charset="2"/>
              <a:buChar char=""/>
            </a:pPr>
            <a:endParaRPr lang="el-GR" sz="2400" dirty="0"/>
          </a:p>
          <a:p>
            <a:pPr marL="447675" lvl="1" indent="-382588" algn="just">
              <a:buSzPct val="80000"/>
              <a:buFont typeface="Wingdings 2" panose="05020102010507070707" pitchFamily="18" charset="2"/>
              <a:buChar char=""/>
            </a:pPr>
            <a:r>
              <a:rPr lang="el-GR" sz="2400" dirty="0"/>
              <a:t>Μοναδική </a:t>
            </a:r>
            <a:r>
              <a:rPr lang="el-GR" sz="2400" b="1" dirty="0"/>
              <a:t>εξαίρεση</a:t>
            </a:r>
            <a:r>
              <a:rPr lang="el-GR" sz="2400" dirty="0"/>
              <a:t> είναι οι </a:t>
            </a:r>
            <a:r>
              <a:rPr lang="el-GR" sz="2400" dirty="0" err="1"/>
              <a:t>βιοαποδομήσιμες</a:t>
            </a:r>
            <a:r>
              <a:rPr lang="el-GR" sz="2400" dirty="0"/>
              <a:t>/</a:t>
            </a:r>
            <a:r>
              <a:rPr lang="el-GR" sz="2400" dirty="0" err="1"/>
              <a:t>λιπασματοποιήσιμες</a:t>
            </a:r>
            <a:r>
              <a:rPr lang="el-GR" sz="2400" dirty="0"/>
              <a:t>, λόγω προώθησης υλικών που δύνανται να </a:t>
            </a:r>
            <a:r>
              <a:rPr lang="el-GR" sz="2400" dirty="0" err="1"/>
              <a:t>βιοαποδομηθούν</a:t>
            </a:r>
            <a:r>
              <a:rPr lang="el-GR" sz="2400" dirty="0"/>
              <a:t> ή/και </a:t>
            </a:r>
            <a:r>
              <a:rPr lang="el-GR" sz="2400" dirty="0" err="1"/>
              <a:t>λιπασματοποιηθούν</a:t>
            </a:r>
            <a:endParaRPr lang="el-GR" sz="2400" dirty="0"/>
          </a:p>
        </p:txBody>
      </p:sp>
      <p:pic>
        <p:nvPicPr>
          <p:cNvPr id="13" name="Εικόνα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4"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37922701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76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003A925-87C9-4771-9399-7554A5A868AF}"/>
              </a:ext>
            </a:extLst>
          </p:cNvPr>
          <p:cNvSpPr>
            <a:spLocks noGrp="1"/>
          </p:cNvSpPr>
          <p:nvPr>
            <p:ph type="title"/>
          </p:nvPr>
        </p:nvSpPr>
        <p:spPr>
          <a:xfrm>
            <a:off x="609600" y="2877344"/>
            <a:ext cx="10972800" cy="1103312"/>
          </a:xfrm>
        </p:spPr>
        <p:txBody>
          <a:bodyPr/>
          <a:lstStyle/>
          <a:p>
            <a:pPr algn="ctr"/>
            <a:r>
              <a:rPr lang="el-GR" b="1" i="1" dirty="0"/>
              <a:t>Ιδιωτικές Συνδέσεις (αστικά λύματα)</a:t>
            </a:r>
            <a:endParaRPr lang="en-GB" b="1" i="1" dirty="0"/>
          </a:p>
        </p:txBody>
      </p:sp>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892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Θέση περιεχομένου 2"/>
          <p:cNvSpPr txBox="1">
            <a:spLocks/>
          </p:cNvSpPr>
          <p:nvPr/>
        </p:nvSpPr>
        <p:spPr bwMode="auto">
          <a:xfrm>
            <a:off x="609600" y="2199860"/>
            <a:ext cx="10972800" cy="39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r>
              <a:rPr lang="el-GR" sz="2400" dirty="0"/>
              <a:t>Μεγάλος αριθμός ιδιωτικών ακινήτων σε όλη τη χώρα </a:t>
            </a:r>
            <a:r>
              <a:rPr lang="el-GR" sz="2400" b="1" dirty="0"/>
              <a:t>δεν είναι συνδεδεμένος </a:t>
            </a:r>
            <a:r>
              <a:rPr lang="el-GR" sz="2400" dirty="0"/>
              <a:t>με τα κεντρικά δίκτυα αποχέτευσης </a:t>
            </a:r>
          </a:p>
          <a:p>
            <a:pPr algn="just"/>
            <a:endParaRPr lang="el-GR" sz="2400" dirty="0"/>
          </a:p>
          <a:p>
            <a:pPr algn="just"/>
            <a:r>
              <a:rPr lang="el-GR" sz="2400" dirty="0"/>
              <a:t>Είναι </a:t>
            </a:r>
            <a:r>
              <a:rPr lang="el-GR" sz="2400" b="1" dirty="0"/>
              <a:t>υψηλό το κόστος σύνδεσης </a:t>
            </a:r>
            <a:r>
              <a:rPr lang="el-GR" sz="2400" dirty="0"/>
              <a:t>που βαρύνει τους ιδιοκτήτες </a:t>
            </a:r>
          </a:p>
          <a:p>
            <a:pPr algn="just"/>
            <a:endParaRPr lang="el-GR" sz="2400" dirty="0"/>
          </a:p>
          <a:p>
            <a:pPr algn="just"/>
            <a:r>
              <a:rPr lang="el-GR" sz="2400" dirty="0"/>
              <a:t>Μας έχουν επιβληθεί </a:t>
            </a:r>
            <a:r>
              <a:rPr lang="el-GR" sz="2400" b="1" dirty="0"/>
              <a:t>υπέρογκα πρόστιμα </a:t>
            </a:r>
            <a:r>
              <a:rPr lang="el-GR" sz="2400" dirty="0"/>
              <a:t>από ΕΕ για μη εφαρμογή της σχετικής Οδηγίας</a:t>
            </a:r>
          </a:p>
          <a:p>
            <a:pPr marL="85725" lvl="1" indent="0" algn="just">
              <a:spcBef>
                <a:spcPts val="600"/>
              </a:spcBef>
              <a:spcAft>
                <a:spcPts val="600"/>
              </a:spcAft>
              <a:buNone/>
            </a:pPr>
            <a:endParaRPr lang="el-GR" sz="2400" dirty="0"/>
          </a:p>
          <a:p>
            <a:pPr marL="85725" lvl="1" indent="0" algn="just">
              <a:spcBef>
                <a:spcPts val="600"/>
              </a:spcBef>
              <a:spcAft>
                <a:spcPts val="600"/>
              </a:spcAft>
              <a:buNone/>
            </a:pPr>
            <a:endParaRPr lang="el-GR" sz="2400" dirty="0"/>
          </a:p>
        </p:txBody>
      </p:sp>
      <p:sp>
        <p:nvSpPr>
          <p:cNvPr id="12" name="Τίτλος 3"/>
          <p:cNvSpPr txBox="1">
            <a:spLocks/>
          </p:cNvSpPr>
          <p:nvPr/>
        </p:nvSpPr>
        <p:spPr bwMode="auto">
          <a:xfrm>
            <a:off x="546870" y="965200"/>
            <a:ext cx="10972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r>
              <a:rPr lang="el-GR" sz="3200" dirty="0">
                <a:solidFill>
                  <a:srgbClr val="C00000"/>
                </a:solidFill>
              </a:rPr>
              <a:t>ΠΡΟΒΛΗΜΑ:</a:t>
            </a:r>
          </a:p>
        </p:txBody>
      </p:sp>
      <p:pic>
        <p:nvPicPr>
          <p:cNvPr id="13" name="Εικόνα 2">
            <a:extLst>
              <a:ext uri="{FF2B5EF4-FFF2-40B4-BE49-F238E27FC236}">
                <a16:creationId xmlns:a16="http://schemas.microsoft.com/office/drawing/2014/main" xmlns="" id="{5BEE5857-CAFD-4BC2-80FC-9ACEA31DF3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550" y="1243542"/>
            <a:ext cx="343427" cy="343427"/>
          </a:xfrm>
          <a:prstGeom prst="rect">
            <a:avLst/>
          </a:prstGeom>
        </p:spPr>
      </p:pic>
    </p:spTree>
    <p:extLst>
      <p:ext uri="{BB962C8B-B14F-4D97-AF65-F5344CB8AC3E}">
        <p14:creationId xmlns:p14="http://schemas.microsoft.com/office/powerpoint/2010/main" val="3592371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Τίτλος 3"/>
          <p:cNvSpPr>
            <a:spLocks noGrp="1"/>
          </p:cNvSpPr>
          <p:nvPr>
            <p:ph type="title" idx="4294967295"/>
          </p:nvPr>
        </p:nvSpPr>
        <p:spPr>
          <a:xfrm>
            <a:off x="553431" y="976367"/>
            <a:ext cx="10972800" cy="900113"/>
          </a:xfrm>
        </p:spPr>
        <p:txBody>
          <a:bodyPr/>
          <a:lstStyle/>
          <a:p>
            <a:r>
              <a:rPr lang="el-GR" sz="3000" dirty="0">
                <a:solidFill>
                  <a:srgbClr val="C00000"/>
                </a:solidFill>
              </a:rPr>
              <a:t>ΠΡΟΒΛΗΜΑ: Γραφειοκρατία και μεγάλες καθυστερήσεις</a:t>
            </a: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12" name="Εικόνα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7786" y="1268356"/>
            <a:ext cx="343427" cy="343427"/>
          </a:xfrm>
          <a:prstGeom prst="rect">
            <a:avLst/>
          </a:prstGeom>
        </p:spPr>
      </p:pic>
      <p:sp>
        <p:nvSpPr>
          <p:cNvPr id="11" name="Content Placeholder 8">
            <a:extLst>
              <a:ext uri="{FF2B5EF4-FFF2-40B4-BE49-F238E27FC236}">
                <a16:creationId xmlns:a16="http://schemas.microsoft.com/office/drawing/2014/main" xmlns="" id="{EDC68D05-0613-4A5E-8585-7F09240B119C}"/>
              </a:ext>
            </a:extLst>
          </p:cNvPr>
          <p:cNvSpPr txBox="1">
            <a:spLocks/>
          </p:cNvSpPr>
          <p:nvPr/>
        </p:nvSpPr>
        <p:spPr bwMode="auto">
          <a:xfrm>
            <a:off x="730468" y="1987169"/>
            <a:ext cx="10972800" cy="449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0" lvl="1" indent="0" algn="just">
              <a:spcAft>
                <a:spcPts val="600"/>
              </a:spcAft>
              <a:buClr>
                <a:schemeClr val="tx2"/>
              </a:buClr>
              <a:buSzPct val="110000"/>
              <a:buNone/>
            </a:pPr>
            <a:r>
              <a:rPr lang="el-GR" sz="2400" dirty="0"/>
              <a:t>Η έκδοση μιας περιβαλλοντικής άδειας συχνά είναι μια επώδυνη διαδικασία. Ενώ ο νόμος προβλέπει την έκδοσή της σε μερικούς </a:t>
            </a:r>
            <a:r>
              <a:rPr lang="el-GR" sz="2400" dirty="0" smtClean="0"/>
              <a:t>μήνες, </a:t>
            </a:r>
            <a:r>
              <a:rPr lang="el-GR" sz="2400" b="1" dirty="0"/>
              <a:t>μπορεί τελικά να χρειαστούν ακόμα και 6-8 χρόνια</a:t>
            </a:r>
            <a:r>
              <a:rPr lang="el-GR" sz="2400" dirty="0"/>
              <a:t>. Έτσι οι επενδυτές ταλαιπωρούνται από τη </a:t>
            </a:r>
            <a:r>
              <a:rPr lang="el-GR" sz="2400" b="1" dirty="0"/>
              <a:t>γραφειοκρατία</a:t>
            </a:r>
            <a:r>
              <a:rPr lang="el-GR" sz="2400" dirty="0"/>
              <a:t> και πολλές </a:t>
            </a:r>
            <a:r>
              <a:rPr lang="el-GR" sz="2400" dirty="0" smtClean="0"/>
              <a:t>επενδύσεις </a:t>
            </a:r>
            <a:r>
              <a:rPr lang="el-GR" sz="2400" dirty="0"/>
              <a:t>τελικά δεν προχωρούν</a:t>
            </a:r>
          </a:p>
          <a:p>
            <a:pPr marL="0" lvl="1" indent="0" algn="just">
              <a:spcAft>
                <a:spcPts val="600"/>
              </a:spcAft>
              <a:buClr>
                <a:schemeClr val="tx2"/>
              </a:buClr>
              <a:buSzPct val="110000"/>
              <a:buNone/>
            </a:pPr>
            <a:endParaRPr lang="el-GR" sz="1000" dirty="0"/>
          </a:p>
          <a:p>
            <a:pPr marL="0" lvl="1" indent="0" algn="just">
              <a:spcAft>
                <a:spcPts val="600"/>
              </a:spcAft>
              <a:buClr>
                <a:schemeClr val="tx2"/>
              </a:buClr>
              <a:buSzPct val="110000"/>
              <a:buNone/>
            </a:pPr>
            <a:r>
              <a:rPr lang="el-GR" sz="2400" dirty="0"/>
              <a:t>Αντίστοιχο πρόβλημα υπάρχει και για τις διαδικασίες </a:t>
            </a:r>
            <a:r>
              <a:rPr lang="el-GR" sz="2400" dirty="0" smtClean="0"/>
              <a:t>τροποποίησης </a:t>
            </a:r>
            <a:r>
              <a:rPr lang="el-GR" sz="2400" dirty="0"/>
              <a:t>και ανανέωσης των ΑΕΠΟ, που αντιστοιχούν στο </a:t>
            </a:r>
            <a:r>
              <a:rPr lang="el-GR" sz="2400" b="1" dirty="0"/>
              <a:t>65% του όγκου αιτήσεων </a:t>
            </a:r>
            <a:r>
              <a:rPr lang="el-GR" sz="2400" dirty="0"/>
              <a:t>που εξετάζουν οι Περιβαλλοντικές Αρχές</a:t>
            </a:r>
          </a:p>
          <a:p>
            <a:pPr marL="0" lvl="1" indent="0" algn="just">
              <a:spcAft>
                <a:spcPts val="600"/>
              </a:spcAft>
              <a:buClr>
                <a:schemeClr val="tx2"/>
              </a:buClr>
              <a:buSzPct val="110000"/>
              <a:buNone/>
            </a:pPr>
            <a:endParaRPr lang="el-GR" sz="2200" dirty="0"/>
          </a:p>
          <a:p>
            <a:pPr marL="0" lvl="1" indent="0" algn="just">
              <a:spcAft>
                <a:spcPts val="600"/>
              </a:spcAft>
              <a:buClr>
                <a:schemeClr val="tx2"/>
              </a:buClr>
              <a:buSzPct val="110000"/>
              <a:buNone/>
            </a:pPr>
            <a:endParaRPr lang="el-GR" sz="2200" dirty="0"/>
          </a:p>
          <a:p>
            <a:pPr marL="0" lvl="1" indent="0" algn="just">
              <a:spcAft>
                <a:spcPts val="600"/>
              </a:spcAft>
              <a:buClr>
                <a:schemeClr val="tx2"/>
              </a:buClr>
              <a:buSzPct val="110000"/>
              <a:buNone/>
            </a:pPr>
            <a:endParaRPr lang="el-GR" sz="2200" dirty="0"/>
          </a:p>
        </p:txBody>
      </p:sp>
    </p:spTree>
    <p:extLst>
      <p:ext uri="{BB962C8B-B14F-4D97-AF65-F5344CB8AC3E}">
        <p14:creationId xmlns:p14="http://schemas.microsoft.com/office/powerpoint/2010/main" val="26236742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Θέση περιεχομένου 2"/>
          <p:cNvSpPr txBox="1">
            <a:spLocks/>
          </p:cNvSpPr>
          <p:nvPr/>
        </p:nvSpPr>
        <p:spPr bwMode="auto">
          <a:xfrm>
            <a:off x="609600" y="2057399"/>
            <a:ext cx="10972800" cy="41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2000" kern="1200">
                <a:solidFill>
                  <a:schemeClr val="tx2">
                    <a:lumMod val="75000"/>
                  </a:schemeClr>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1800" kern="1200">
                <a:solidFill>
                  <a:schemeClr val="tx2">
                    <a:lumMod val="75000"/>
                  </a:schemeClr>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1600" kern="1200">
                <a:solidFill>
                  <a:schemeClr val="tx2">
                    <a:lumMod val="75000"/>
                  </a:schemeClr>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1400" kern="1200">
                <a:solidFill>
                  <a:schemeClr val="tx2">
                    <a:lumMod val="75000"/>
                  </a:schemeClr>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400" kern="1200">
                <a:solidFill>
                  <a:schemeClr val="tx2">
                    <a:lumMod val="75000"/>
                  </a:schemeClr>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gn="just"/>
            <a:endParaRPr lang="el-GR" sz="2200" dirty="0"/>
          </a:p>
          <a:p>
            <a:pPr marL="447675" lvl="1" indent="-382588" algn="just">
              <a:buSzPct val="80000"/>
              <a:buFont typeface="Wingdings 2" panose="05020102010507070707" pitchFamily="18" charset="2"/>
              <a:buChar char=""/>
            </a:pPr>
            <a:r>
              <a:rPr lang="el-GR" sz="2200" b="1" dirty="0"/>
              <a:t>Χρηματοδότηση</a:t>
            </a:r>
            <a:r>
              <a:rPr lang="el-GR" sz="2200" dirty="0"/>
              <a:t> από κοινοτικούς και εθνικούς πόρους για κατασκευή εξωτερικών αγωγών διακλαδώσεων </a:t>
            </a:r>
            <a:r>
              <a:rPr lang="el-GR" sz="2200" b="1" dirty="0" smtClean="0"/>
              <a:t>χωρίς</a:t>
            </a:r>
            <a:r>
              <a:rPr lang="el-GR" sz="2200" dirty="0" smtClean="0"/>
              <a:t> </a:t>
            </a:r>
            <a:r>
              <a:rPr lang="el-GR" sz="2200" b="1" dirty="0" smtClean="0"/>
              <a:t>οικονομική </a:t>
            </a:r>
            <a:r>
              <a:rPr lang="el-GR" sz="2200" b="1" dirty="0"/>
              <a:t>επιβάρυνση </a:t>
            </a:r>
            <a:r>
              <a:rPr lang="el-GR" sz="2200" dirty="0"/>
              <a:t>των ιδιοκτητών</a:t>
            </a:r>
          </a:p>
          <a:p>
            <a:pPr algn="just"/>
            <a:endParaRPr lang="el-GR" sz="2200" dirty="0"/>
          </a:p>
          <a:p>
            <a:pPr algn="just"/>
            <a:r>
              <a:rPr lang="el-GR" sz="2200" dirty="0" smtClean="0"/>
              <a:t>Συνεννόηση με την ΕΕ για χρηματοδότηση και των δαπανών </a:t>
            </a:r>
            <a:r>
              <a:rPr lang="el-GR" sz="2200" b="1" dirty="0" smtClean="0"/>
              <a:t>κατασκευής του </a:t>
            </a:r>
            <a:r>
              <a:rPr lang="el-GR" sz="2200" b="1" dirty="0"/>
              <a:t>εσωτερικού δικτύου </a:t>
            </a:r>
            <a:r>
              <a:rPr lang="el-GR" sz="2200" dirty="0"/>
              <a:t>αποχέτευσης (από την οικία έως το εξωτερικό δίκτυο)</a:t>
            </a:r>
          </a:p>
        </p:txBody>
      </p:sp>
      <p:pic>
        <p:nvPicPr>
          <p:cNvPr id="15" name="Εικόνα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72" y="1250442"/>
            <a:ext cx="338770" cy="338770"/>
          </a:xfrm>
          <a:prstGeom prst="rect">
            <a:avLst/>
          </a:prstGeom>
        </p:spPr>
      </p:pic>
      <p:sp>
        <p:nvSpPr>
          <p:cNvPr id="16" name="Τίτλος 3"/>
          <p:cNvSpPr txBox="1">
            <a:spLocks/>
          </p:cNvSpPr>
          <p:nvPr/>
        </p:nvSpPr>
        <p:spPr>
          <a:xfrm>
            <a:off x="934438" y="1138825"/>
            <a:ext cx="10972800" cy="900000"/>
          </a:xfrm>
          <a:prstGeom prst="rect">
            <a:avLst/>
          </a:prstGeom>
        </p:spPr>
        <p:txBody>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7313"/>
            <a:r>
              <a:rPr lang="el-GR" sz="3000" b="1" dirty="0">
                <a:solidFill>
                  <a:schemeClr val="tx2">
                    <a:lumMod val="75000"/>
                  </a:schemeClr>
                </a:solidFill>
              </a:rPr>
              <a:t>ΛΥΣΗ</a:t>
            </a:r>
          </a:p>
        </p:txBody>
      </p:sp>
    </p:spTree>
    <p:extLst>
      <p:ext uri="{BB962C8B-B14F-4D97-AF65-F5344CB8AC3E}">
        <p14:creationId xmlns:p14="http://schemas.microsoft.com/office/powerpoint/2010/main" val="11260343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5828"/>
        </a:solidFill>
        <a:effectLst/>
      </p:bgPr>
    </p:bg>
    <p:spTree>
      <p:nvGrpSpPr>
        <p:cNvPr id="1" name=""/>
        <p:cNvGrpSpPr/>
        <p:nvPr/>
      </p:nvGrpSpPr>
      <p:grpSpPr>
        <a:xfrm>
          <a:off x="0" y="0"/>
          <a:ext cx="0" cy="0"/>
          <a:chOff x="0" y="0"/>
          <a:chExt cx="0" cy="0"/>
        </a:xfrm>
      </p:grpSpPr>
      <p:cxnSp>
        <p:nvCxnSpPr>
          <p:cNvPr id="6" name="Ευθεία γραμμή σύνδεσης 15">
            <a:extLst>
              <a:ext uri="{FF2B5EF4-FFF2-40B4-BE49-F238E27FC236}">
                <a16:creationId xmlns:a16="http://schemas.microsoft.com/office/drawing/2014/main" xmlns="" id="{8AF21EE4-E8B7-4DD9-AD2F-624294C73F9A}"/>
              </a:ext>
            </a:extLst>
          </p:cNvPr>
          <p:cNvCxnSpPr>
            <a:cxnSpLocks/>
          </p:cNvCxnSpPr>
          <p:nvPr/>
        </p:nvCxnSpPr>
        <p:spPr>
          <a:xfrm flipV="1">
            <a:off x="2224290" y="554636"/>
            <a:ext cx="72000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F9C0EF1E-FF5C-4403-AE3F-5D25E826D3D0}"/>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8" name="Picture 4" descr="Image result for ÎµÎ»Î»Î·Î½Î¹ÎºÎ· Î´Î·Î¼Î¿ÎºÏÎ±ÏÎ¹Î± logo">
            <a:extLst>
              <a:ext uri="{FF2B5EF4-FFF2-40B4-BE49-F238E27FC236}">
                <a16:creationId xmlns:a16="http://schemas.microsoft.com/office/drawing/2014/main" xmlns="" id="{FBCB23E2-2A98-4972-869B-E7C8AD29AA3A}"/>
              </a:ext>
            </a:extLst>
          </p:cNvPr>
          <p:cNvPicPr/>
          <p:nvPr/>
        </p:nvPicPr>
        <p:blipFill>
          <a:blip r:embed="rId2" cstate="print"/>
          <a:stretch/>
        </p:blipFill>
        <p:spPr>
          <a:xfrm>
            <a:off x="215939" y="254447"/>
            <a:ext cx="639360" cy="596160"/>
          </a:xfrm>
          <a:prstGeom prst="rect">
            <a:avLst/>
          </a:prstGeom>
          <a:ln>
            <a:noFill/>
          </a:ln>
        </p:spPr>
      </p:pic>
      <p:sp>
        <p:nvSpPr>
          <p:cNvPr id="9" name="TextBox 8">
            <a:extLst>
              <a:ext uri="{FF2B5EF4-FFF2-40B4-BE49-F238E27FC236}">
                <a16:creationId xmlns:a16="http://schemas.microsoft.com/office/drawing/2014/main" xmlns="" id="{B1183BB7-70FD-4EFD-9AE3-966B75986173}"/>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10" name="Picture 2" descr="No photo description available.">
            <a:extLst>
              <a:ext uri="{FF2B5EF4-FFF2-40B4-BE49-F238E27FC236}">
                <a16:creationId xmlns:a16="http://schemas.microsoft.com/office/drawing/2014/main" xmlns="" id="{8CC0DDE9-7669-4B1A-BEA5-8CF402A803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3">
            <a:extLst>
              <a:ext uri="{FF2B5EF4-FFF2-40B4-BE49-F238E27FC236}">
                <a16:creationId xmlns:a16="http://schemas.microsoft.com/office/drawing/2014/main" xmlns="" id="{64A69D1C-7B80-4A4F-B60F-EA347511632E}"/>
              </a:ext>
            </a:extLst>
          </p:cNvPr>
          <p:cNvSpPr txBox="1">
            <a:spLocks/>
          </p:cNvSpPr>
          <p:nvPr/>
        </p:nvSpPr>
        <p:spPr bwMode="auto">
          <a:xfrm>
            <a:off x="720725" y="3076437"/>
            <a:ext cx="10750549" cy="107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7500"/>
          </a:bodyPr>
          <a:lstStyle>
            <a:lvl1pPr marL="87313" indent="0" algn="l" rtl="0" eaLnBrk="1" fontAlgn="base" hangingPunct="1">
              <a:spcBef>
                <a:spcPct val="0"/>
              </a:spcBef>
              <a:spcAft>
                <a:spcPct val="0"/>
              </a:spcAft>
              <a:defRPr sz="2800" b="1" kern="1200">
                <a:ln w="6350">
                  <a:noFill/>
                </a:ln>
                <a:solidFill>
                  <a:schemeClr val="tx1"/>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algn="ctr">
              <a:spcAft>
                <a:spcPts val="600"/>
              </a:spcAft>
            </a:pPr>
            <a:r>
              <a:rPr lang="el-GR" sz="3700" i="1" dirty="0"/>
              <a:t>Σας ευχαριστούμε!</a:t>
            </a:r>
            <a:endParaRPr lang="en-GB" sz="3900" i="1" dirty="0"/>
          </a:p>
        </p:txBody>
      </p:sp>
    </p:spTree>
    <p:extLst>
      <p:ext uri="{BB962C8B-B14F-4D97-AF65-F5344CB8AC3E}">
        <p14:creationId xmlns:p14="http://schemas.microsoft.com/office/powerpoint/2010/main" val="304662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9" name="Content Placeholder 8">
            <a:extLst>
              <a:ext uri="{FF2B5EF4-FFF2-40B4-BE49-F238E27FC236}">
                <a16:creationId xmlns:a16="http://schemas.microsoft.com/office/drawing/2014/main" xmlns="" id="{EDC68D05-0613-4A5E-8585-7F09240B119C}"/>
              </a:ext>
            </a:extLst>
          </p:cNvPr>
          <p:cNvSpPr>
            <a:spLocks noGrp="1"/>
          </p:cNvSpPr>
          <p:nvPr>
            <p:ph idx="4294967295"/>
          </p:nvPr>
        </p:nvSpPr>
        <p:spPr>
          <a:xfrm>
            <a:off x="681528" y="1986455"/>
            <a:ext cx="10687050" cy="4333492"/>
          </a:xfrm>
        </p:spPr>
        <p:txBody>
          <a:bodyPr/>
          <a:lstStyle/>
          <a:p>
            <a:pPr marL="80963" lvl="1" indent="0" algn="just">
              <a:buClr>
                <a:schemeClr val="tx2"/>
              </a:buClr>
              <a:buSzPct val="110000"/>
              <a:buNone/>
            </a:pPr>
            <a:r>
              <a:rPr lang="el-GR" sz="2800" b="1" dirty="0" smtClean="0">
                <a:solidFill>
                  <a:schemeClr val="tx2">
                    <a:lumMod val="75000"/>
                  </a:schemeClr>
                </a:solidFill>
              </a:rPr>
              <a:t>1.</a:t>
            </a:r>
            <a:r>
              <a:rPr lang="el-GR" sz="2800" dirty="0" smtClean="0">
                <a:solidFill>
                  <a:schemeClr val="tx2">
                    <a:lumMod val="75000"/>
                  </a:schemeClr>
                </a:solidFill>
              </a:rPr>
              <a:t> Απλοποίηση </a:t>
            </a:r>
            <a:r>
              <a:rPr lang="el-GR" sz="2800" dirty="0">
                <a:solidFill>
                  <a:schemeClr val="tx2">
                    <a:lumMod val="75000"/>
                  </a:schemeClr>
                </a:solidFill>
              </a:rPr>
              <a:t>διαδικασίας έκδοσης περιβαλλοντικών όρων</a:t>
            </a:r>
          </a:p>
          <a:p>
            <a:pPr marL="538163" lvl="1" indent="-457200" algn="just">
              <a:buClr>
                <a:schemeClr val="tx2"/>
              </a:buClr>
              <a:buSzPct val="110000"/>
              <a:buAutoNum type="arabicPeriod"/>
            </a:pPr>
            <a:endParaRPr lang="el-GR" sz="2800" dirty="0">
              <a:solidFill>
                <a:schemeClr val="tx2">
                  <a:lumMod val="75000"/>
                </a:schemeClr>
              </a:solidFill>
            </a:endParaRPr>
          </a:p>
          <a:p>
            <a:pPr marL="80963" lvl="1" indent="0" algn="just">
              <a:buClr>
                <a:schemeClr val="tx2"/>
              </a:buClr>
              <a:buSzPct val="110000"/>
              <a:buNone/>
            </a:pPr>
            <a:r>
              <a:rPr lang="el-GR" sz="2800" b="1" dirty="0" smtClean="0">
                <a:solidFill>
                  <a:schemeClr val="tx2">
                    <a:lumMod val="75000"/>
                  </a:schemeClr>
                </a:solidFill>
              </a:rPr>
              <a:t>2. </a:t>
            </a:r>
            <a:r>
              <a:rPr lang="el-GR" sz="2800" dirty="0" smtClean="0">
                <a:solidFill>
                  <a:schemeClr val="tx2">
                    <a:lumMod val="75000"/>
                  </a:schemeClr>
                </a:solidFill>
              </a:rPr>
              <a:t>Απλοποίηση </a:t>
            </a:r>
            <a:r>
              <a:rPr lang="el-GR" sz="2800" dirty="0">
                <a:solidFill>
                  <a:schemeClr val="tx2">
                    <a:lumMod val="75000"/>
                  </a:schemeClr>
                </a:solidFill>
              </a:rPr>
              <a:t>διαδικασίας τροποποίησης και ανανέωσης  περιβαλλοντικών όρων</a:t>
            </a:r>
          </a:p>
          <a:p>
            <a:pPr marL="80963" lvl="1" indent="0" algn="just">
              <a:buClr>
                <a:schemeClr val="tx2"/>
              </a:buClr>
              <a:buSzPct val="110000"/>
              <a:buNone/>
            </a:pPr>
            <a:endParaRPr lang="el-GR" sz="2800" dirty="0">
              <a:solidFill>
                <a:schemeClr val="tx2">
                  <a:lumMod val="75000"/>
                </a:schemeClr>
              </a:solidFill>
            </a:endParaRPr>
          </a:p>
          <a:p>
            <a:pPr marL="80963" lvl="1" indent="0" algn="just">
              <a:buClr>
                <a:schemeClr val="tx2"/>
              </a:buClr>
              <a:buSzPct val="110000"/>
              <a:buNone/>
            </a:pPr>
            <a:r>
              <a:rPr lang="el-GR" sz="2800" b="1" dirty="0" smtClean="0">
                <a:solidFill>
                  <a:schemeClr val="tx2">
                    <a:lumMod val="75000"/>
                  </a:schemeClr>
                </a:solidFill>
              </a:rPr>
              <a:t>3. </a:t>
            </a:r>
            <a:r>
              <a:rPr lang="el-GR" sz="2800" dirty="0" smtClean="0">
                <a:solidFill>
                  <a:schemeClr val="tx2">
                    <a:lumMod val="75000"/>
                  </a:schemeClr>
                </a:solidFill>
              </a:rPr>
              <a:t>Αναβάθμιση </a:t>
            </a:r>
            <a:r>
              <a:rPr lang="el-GR" sz="2800" dirty="0">
                <a:solidFill>
                  <a:schemeClr val="tx2">
                    <a:lumMod val="75000"/>
                  </a:schemeClr>
                </a:solidFill>
              </a:rPr>
              <a:t>Ηλεκτρονικού Περιβαλλοντικού Μητρώου</a:t>
            </a:r>
          </a:p>
          <a:p>
            <a:pPr marL="538163" lvl="1" indent="-457200" algn="just">
              <a:buClr>
                <a:schemeClr val="tx2"/>
              </a:buClr>
              <a:buSzPct val="110000"/>
              <a:buAutoNum type="arabicPeriod"/>
            </a:pPr>
            <a:endParaRPr lang="el-GR" sz="2200" b="1" dirty="0">
              <a:solidFill>
                <a:schemeClr val="tx2">
                  <a:lumMod val="75000"/>
                </a:schemeClr>
              </a:solidFill>
            </a:endParaRPr>
          </a:p>
          <a:p>
            <a:pPr marL="80963" lvl="1" indent="0" algn="just">
              <a:buClr>
                <a:schemeClr val="tx2"/>
              </a:buClr>
              <a:buSzPct val="110000"/>
              <a:buNone/>
            </a:pPr>
            <a:endParaRPr lang="el-GR" sz="1000" b="1" dirty="0">
              <a:solidFill>
                <a:schemeClr val="tx2">
                  <a:lumMod val="75000"/>
                </a:schemeClr>
              </a:solidFill>
            </a:endParaRPr>
          </a:p>
          <a:p>
            <a:pPr marL="538861" lvl="1" indent="0" algn="just">
              <a:buClr>
                <a:schemeClr val="tx2"/>
              </a:buClr>
              <a:buSzPct val="110000"/>
              <a:buNone/>
            </a:pPr>
            <a:endParaRPr lang="el-GR" sz="2400" b="1" dirty="0"/>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3" name="Τίτλος 3"/>
          <p:cNvSpPr txBox="1">
            <a:spLocks/>
          </p:cNvSpPr>
          <p:nvPr/>
        </p:nvSpPr>
        <p:spPr bwMode="auto">
          <a:xfrm>
            <a:off x="969901" y="969799"/>
            <a:ext cx="10277476"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84188" algn="l" rtl="0" eaLnBrk="1" fontAlgn="base" hangingPunct="1">
              <a:spcBef>
                <a:spcPct val="0"/>
              </a:spcBef>
              <a:spcAft>
                <a:spcPct val="0"/>
              </a:spcAft>
              <a:defRPr sz="4200" kern="1200">
                <a:ln w="6350">
                  <a:noFill/>
                </a:ln>
                <a:solidFill>
                  <a:schemeClr val="tx2"/>
                </a:solidFill>
                <a:latin typeface="+mj-lt"/>
                <a:ea typeface="+mj-ea"/>
                <a:cs typeface="+mj-cs"/>
              </a:defRPr>
            </a:lvl1pPr>
            <a:lvl2pPr marL="484188" algn="l" rtl="0" eaLnBrk="1" fontAlgn="base" hangingPunct="1">
              <a:spcBef>
                <a:spcPct val="0"/>
              </a:spcBef>
              <a:spcAft>
                <a:spcPct val="0"/>
              </a:spcAft>
              <a:defRPr sz="4200">
                <a:solidFill>
                  <a:schemeClr val="tx2"/>
                </a:solidFill>
                <a:latin typeface="Century Gothic" panose="020B0502020202020204" pitchFamily="34" charset="0"/>
              </a:defRPr>
            </a:lvl2pPr>
            <a:lvl3pPr marL="484188" algn="l" rtl="0" eaLnBrk="1" fontAlgn="base" hangingPunct="1">
              <a:spcBef>
                <a:spcPct val="0"/>
              </a:spcBef>
              <a:spcAft>
                <a:spcPct val="0"/>
              </a:spcAft>
              <a:defRPr sz="4200">
                <a:solidFill>
                  <a:schemeClr val="tx2"/>
                </a:solidFill>
                <a:latin typeface="Century Gothic" panose="020B0502020202020204" pitchFamily="34" charset="0"/>
              </a:defRPr>
            </a:lvl3pPr>
            <a:lvl4pPr marL="484188" algn="l" rtl="0" eaLnBrk="1" fontAlgn="base" hangingPunct="1">
              <a:spcBef>
                <a:spcPct val="0"/>
              </a:spcBef>
              <a:spcAft>
                <a:spcPct val="0"/>
              </a:spcAft>
              <a:defRPr sz="4200">
                <a:solidFill>
                  <a:schemeClr val="tx2"/>
                </a:solidFill>
                <a:latin typeface="Century Gothic" panose="020B0502020202020204" pitchFamily="34" charset="0"/>
              </a:defRPr>
            </a:lvl4pPr>
            <a:lvl5pPr marL="484188" algn="l" rtl="0" eaLnBrk="1" fontAlgn="base" hangingPunct="1">
              <a:spcBef>
                <a:spcPct val="0"/>
              </a:spcBef>
              <a:spcAft>
                <a:spcPct val="0"/>
              </a:spcAft>
              <a:defRPr sz="4200">
                <a:solidFill>
                  <a:schemeClr val="tx2"/>
                </a:solidFill>
                <a:latin typeface="Century Gothic" panose="020B0502020202020204" pitchFamily="34" charset="0"/>
              </a:defRPr>
            </a:lvl5pPr>
            <a:lvl6pPr marL="941388" algn="l" rtl="0" eaLnBrk="1" fontAlgn="base" hangingPunct="1">
              <a:spcBef>
                <a:spcPct val="0"/>
              </a:spcBef>
              <a:spcAft>
                <a:spcPct val="0"/>
              </a:spcAft>
              <a:defRPr sz="4200">
                <a:solidFill>
                  <a:schemeClr val="tx2"/>
                </a:solidFill>
                <a:latin typeface="Century Gothic" panose="020B0502020202020204" pitchFamily="34" charset="0"/>
              </a:defRPr>
            </a:lvl6pPr>
            <a:lvl7pPr marL="1398588" algn="l" rtl="0" eaLnBrk="1" fontAlgn="base" hangingPunct="1">
              <a:spcBef>
                <a:spcPct val="0"/>
              </a:spcBef>
              <a:spcAft>
                <a:spcPct val="0"/>
              </a:spcAft>
              <a:defRPr sz="4200">
                <a:solidFill>
                  <a:schemeClr val="tx2"/>
                </a:solidFill>
                <a:latin typeface="Century Gothic" panose="020B0502020202020204" pitchFamily="34" charset="0"/>
              </a:defRPr>
            </a:lvl7pPr>
            <a:lvl8pPr marL="1855788" algn="l" rtl="0" eaLnBrk="1" fontAlgn="base" hangingPunct="1">
              <a:spcBef>
                <a:spcPct val="0"/>
              </a:spcBef>
              <a:spcAft>
                <a:spcPct val="0"/>
              </a:spcAft>
              <a:defRPr sz="4200">
                <a:solidFill>
                  <a:schemeClr val="tx2"/>
                </a:solidFill>
                <a:latin typeface="Century Gothic" panose="020B0502020202020204" pitchFamily="34" charset="0"/>
              </a:defRPr>
            </a:lvl8pPr>
            <a:lvl9pPr marL="2312988" algn="l" rtl="0" eaLnBrk="1" fontAlgn="base" hangingPunct="1">
              <a:spcBef>
                <a:spcPct val="0"/>
              </a:spcBef>
              <a:spcAft>
                <a:spcPct val="0"/>
              </a:spcAft>
              <a:defRPr sz="4200">
                <a:solidFill>
                  <a:schemeClr val="tx2"/>
                </a:solidFill>
                <a:latin typeface="Century Gothic" panose="020B0502020202020204" pitchFamily="34" charset="0"/>
              </a:defRPr>
            </a:lvl9pPr>
          </a:lstStyle>
          <a:p>
            <a:pPr marL="84138"/>
            <a:r>
              <a:rPr lang="el-GR" sz="3000" b="1" dirty="0">
                <a:solidFill>
                  <a:schemeClr val="tx2">
                    <a:lumMod val="75000"/>
                  </a:schemeClr>
                </a:solidFill>
              </a:rPr>
              <a:t>ΛΥΣΕΙΣ</a:t>
            </a:r>
            <a:endParaRPr lang="el-GR" sz="3000" dirty="0">
              <a:solidFill>
                <a:schemeClr val="tx2">
                  <a:lumMod val="75000"/>
                </a:schemeClr>
              </a:solidFill>
            </a:endParaRPr>
          </a:p>
        </p:txBody>
      </p:sp>
      <p:pic>
        <p:nvPicPr>
          <p:cNvPr id="16" name="Εικόνα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6144" y="1272953"/>
            <a:ext cx="343427" cy="343427"/>
          </a:xfrm>
          <a:prstGeom prst="rect">
            <a:avLst/>
          </a:prstGeom>
        </p:spPr>
      </p:pic>
    </p:spTree>
    <p:extLst>
      <p:ext uri="{BB962C8B-B14F-4D97-AF65-F5344CB8AC3E}">
        <p14:creationId xmlns:p14="http://schemas.microsoft.com/office/powerpoint/2010/main" val="1372940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xmlns="" id="{EDC68D05-0613-4A5E-8585-7F09240B119C}"/>
              </a:ext>
            </a:extLst>
          </p:cNvPr>
          <p:cNvSpPr>
            <a:spLocks noGrp="1"/>
          </p:cNvSpPr>
          <p:nvPr>
            <p:ph idx="1"/>
          </p:nvPr>
        </p:nvSpPr>
        <p:spPr>
          <a:xfrm>
            <a:off x="680547" y="2013441"/>
            <a:ext cx="10972800" cy="4300649"/>
          </a:xfrm>
        </p:spPr>
        <p:txBody>
          <a:bodyPr/>
          <a:lstStyle/>
          <a:p>
            <a:pPr marL="80963" lvl="1" indent="0" algn="just">
              <a:buClr>
                <a:schemeClr val="tx2"/>
              </a:buClr>
              <a:buSzPct val="110000"/>
              <a:buNone/>
            </a:pPr>
            <a:r>
              <a:rPr lang="el-GR" sz="2400" b="1" dirty="0"/>
              <a:t>1η τομή: </a:t>
            </a:r>
            <a:r>
              <a:rPr lang="el-GR" sz="2400" dirty="0"/>
              <a:t>Σύντμηση των προθεσμιών σε </a:t>
            </a:r>
            <a:r>
              <a:rPr lang="el-GR" sz="2400" b="1" dirty="0"/>
              <a:t>120 ημέρες </a:t>
            </a:r>
            <a:r>
              <a:rPr lang="el-GR" sz="2400" dirty="0"/>
              <a:t>και προβλέψεις για την αυστηρή τήρησή τους</a:t>
            </a:r>
          </a:p>
          <a:p>
            <a:pPr marL="80963" lvl="1" indent="0" algn="just">
              <a:buClr>
                <a:schemeClr val="tx2"/>
              </a:buClr>
              <a:buSzPct val="110000"/>
              <a:buNone/>
            </a:pPr>
            <a:endParaRPr lang="el-GR" sz="1050" b="1" dirty="0"/>
          </a:p>
          <a:p>
            <a:pPr marL="80963" lvl="1" indent="0" algn="just">
              <a:buClr>
                <a:schemeClr val="tx2"/>
              </a:buClr>
              <a:buSzPct val="110000"/>
              <a:buNone/>
            </a:pPr>
            <a:r>
              <a:rPr lang="el-GR" sz="2400" b="1" dirty="0"/>
              <a:t>2η τομή: </a:t>
            </a:r>
            <a:r>
              <a:rPr lang="el-GR" sz="2400" dirty="0"/>
              <a:t>Περιορίζονται σε </a:t>
            </a:r>
            <a:r>
              <a:rPr lang="el-GR" sz="2400" b="1" dirty="0"/>
              <a:t>3 τα στάδια</a:t>
            </a:r>
            <a:r>
              <a:rPr lang="el-GR" sz="2400" dirty="0"/>
              <a:t> της περιβαλλοντικής </a:t>
            </a:r>
            <a:r>
              <a:rPr lang="el-GR" sz="2400" dirty="0" err="1"/>
              <a:t>αδειοδότησης</a:t>
            </a:r>
            <a:r>
              <a:rPr lang="el-GR" sz="2400" dirty="0"/>
              <a:t> - Προβλέπονται συνέπειες για την υπέρβαση των σχετικών προθεσμιών και μέριμνα, ώστε οι προθεσμίες του νόμου να μην «παγώνουν» σε καμία περίπτωση </a:t>
            </a:r>
          </a:p>
          <a:p>
            <a:pPr marL="80963" lvl="1" indent="0" algn="just">
              <a:buClr>
                <a:schemeClr val="tx2"/>
              </a:buClr>
              <a:buSzPct val="110000"/>
              <a:buNone/>
            </a:pPr>
            <a:endParaRPr lang="el-GR" sz="1000" dirty="0"/>
          </a:p>
          <a:p>
            <a:pPr marL="80963" lvl="1" indent="0" algn="just">
              <a:buClr>
                <a:schemeClr val="tx2"/>
              </a:buClr>
              <a:buSzPct val="110000"/>
              <a:buNone/>
            </a:pPr>
            <a:r>
              <a:rPr lang="el-GR" sz="2400" b="1" dirty="0"/>
              <a:t>3η τομή: </a:t>
            </a:r>
            <a:r>
              <a:rPr lang="el-GR" sz="2400" dirty="0"/>
              <a:t>Εισάγουμε στη διαδικασία της περιβαλλοντικής </a:t>
            </a:r>
            <a:r>
              <a:rPr lang="el-GR" sz="2400" dirty="0" err="1"/>
              <a:t>αδειοδότησης</a:t>
            </a:r>
            <a:r>
              <a:rPr lang="el-GR" sz="2400" dirty="0"/>
              <a:t> τους </a:t>
            </a:r>
            <a:r>
              <a:rPr lang="el-GR" sz="2400" b="1" dirty="0"/>
              <a:t>Πιστοποιημένους Ιδιώτες Αξιολογητές</a:t>
            </a:r>
            <a:endParaRPr lang="el-GR" sz="2400" dirty="0"/>
          </a:p>
          <a:p>
            <a:pPr marL="538861" lvl="1" indent="0" algn="just">
              <a:buClr>
                <a:schemeClr val="tx2"/>
              </a:buClr>
              <a:buSzPct val="110000"/>
              <a:buNone/>
            </a:pPr>
            <a:endParaRPr lang="el-GR" sz="2400" dirty="0">
              <a:highlight>
                <a:srgbClr val="FFFF00"/>
              </a:highlight>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a:xfrm>
            <a:off x="11520000" y="6480000"/>
            <a:ext cx="671513" cy="3016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11" name="Τίτλος 1"/>
          <p:cNvSpPr>
            <a:spLocks noGrp="1"/>
          </p:cNvSpPr>
          <p:nvPr>
            <p:ph type="title"/>
          </p:nvPr>
        </p:nvSpPr>
        <p:spPr>
          <a:xfrm>
            <a:off x="609600" y="984122"/>
            <a:ext cx="10972800" cy="900000"/>
          </a:xfrm>
        </p:spPr>
        <p:txBody>
          <a:bodyPr/>
          <a:lstStyle/>
          <a:p>
            <a:r>
              <a:rPr lang="el-GR" sz="3000" dirty="0"/>
              <a:t>1. Απλοποίηση διαδικασίας έκδοσης περιβαλλοντικών όρων  </a:t>
            </a:r>
            <a:endParaRPr lang="el-GR" dirty="0"/>
          </a:p>
        </p:txBody>
      </p:sp>
    </p:spTree>
    <p:extLst>
      <p:ext uri="{BB962C8B-B14F-4D97-AF65-F5344CB8AC3E}">
        <p14:creationId xmlns:p14="http://schemas.microsoft.com/office/powerpoint/2010/main" val="2035482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8">
            <a:extLst>
              <a:ext uri="{FF2B5EF4-FFF2-40B4-BE49-F238E27FC236}">
                <a16:creationId xmlns:a16="http://schemas.microsoft.com/office/drawing/2014/main" xmlns="" id="{EDC68D05-0613-4A5E-8585-7F09240B119C}"/>
              </a:ext>
            </a:extLst>
          </p:cNvPr>
          <p:cNvSpPr txBox="1">
            <a:spLocks/>
          </p:cNvSpPr>
          <p:nvPr/>
        </p:nvSpPr>
        <p:spPr>
          <a:xfrm>
            <a:off x="740978" y="1031657"/>
            <a:ext cx="10841421" cy="5447971"/>
          </a:xfrm>
          <a:prstGeom prst="rect">
            <a:avLst/>
          </a:prstGeom>
        </p:spPr>
        <p:txBody>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0963" lvl="1" indent="0" algn="just">
              <a:buClr>
                <a:schemeClr val="tx2"/>
              </a:buClr>
              <a:buSzPct val="110000"/>
              <a:buFont typeface="Verdana" panose="020B0604030504040204" pitchFamily="34" charset="0"/>
              <a:buNone/>
            </a:pPr>
            <a:r>
              <a:rPr lang="el-GR" sz="2800" b="1" dirty="0">
                <a:solidFill>
                  <a:schemeClr val="tx2">
                    <a:lumMod val="75000"/>
                  </a:schemeClr>
                </a:solidFill>
              </a:rPr>
              <a:t>Τα 3 στάδια </a:t>
            </a:r>
            <a:r>
              <a:rPr lang="el-GR" sz="2800" b="1" dirty="0" err="1">
                <a:solidFill>
                  <a:schemeClr val="tx2">
                    <a:lumMod val="75000"/>
                  </a:schemeClr>
                </a:solidFill>
              </a:rPr>
              <a:t>αδειοδότησης</a:t>
            </a:r>
            <a:r>
              <a:rPr lang="el-GR" sz="2800" b="1" dirty="0">
                <a:solidFill>
                  <a:schemeClr val="tx2">
                    <a:lumMod val="75000"/>
                  </a:schemeClr>
                </a:solidFill>
              </a:rPr>
              <a:t> </a:t>
            </a:r>
          </a:p>
          <a:p>
            <a:pPr marL="80963" lvl="1" indent="0" algn="just">
              <a:buClr>
                <a:schemeClr val="tx2"/>
              </a:buClr>
              <a:buSzPct val="110000"/>
              <a:buFont typeface="Verdana" panose="020B0604030504040204" pitchFamily="34" charset="0"/>
              <a:buNone/>
            </a:pPr>
            <a:endParaRPr lang="el-GR" sz="1500" b="1" dirty="0">
              <a:solidFill>
                <a:schemeClr val="tx2">
                  <a:lumMod val="75000"/>
                </a:schemeClr>
              </a:solidFill>
            </a:endParaRPr>
          </a:p>
          <a:p>
            <a:pPr marL="80963" lvl="1" indent="0" algn="just">
              <a:buClr>
                <a:schemeClr val="tx2"/>
              </a:buClr>
              <a:buSzPct val="110000"/>
              <a:buFont typeface="Verdana" panose="020B0604030504040204" pitchFamily="34" charset="0"/>
              <a:buNone/>
            </a:pPr>
            <a:r>
              <a:rPr lang="el-GR" sz="2200" b="1" dirty="0">
                <a:solidFill>
                  <a:schemeClr val="tx2">
                    <a:lumMod val="75000"/>
                  </a:schemeClr>
                </a:solidFill>
              </a:rPr>
              <a:t>Στάδιο 1ο </a:t>
            </a:r>
            <a:r>
              <a:rPr lang="el-GR" sz="2200" dirty="0">
                <a:solidFill>
                  <a:schemeClr val="tx2">
                    <a:lumMod val="75000"/>
                  </a:schemeClr>
                </a:solidFill>
              </a:rPr>
              <a:t>- έλεγχος πληρότητας του φακέλου: με την άπρακτη παρέλευση των προθεσμιών ο φάκελος θεωρείται πλήρης</a:t>
            </a:r>
            <a:endParaRPr lang="el-GR" sz="2200" b="1" dirty="0">
              <a:solidFill>
                <a:schemeClr val="tx2">
                  <a:lumMod val="75000"/>
                </a:schemeClr>
              </a:solidFill>
            </a:endParaRPr>
          </a:p>
          <a:p>
            <a:pPr marL="80963" lvl="1" indent="0" algn="just">
              <a:buClr>
                <a:schemeClr val="tx2"/>
              </a:buClr>
              <a:buSzPct val="110000"/>
              <a:buFont typeface="Verdana" panose="020B0604030504040204" pitchFamily="34" charset="0"/>
              <a:buNone/>
            </a:pPr>
            <a:r>
              <a:rPr lang="el-GR" sz="2200" b="1" dirty="0">
                <a:solidFill>
                  <a:schemeClr val="tx2">
                    <a:lumMod val="75000"/>
                  </a:schemeClr>
                </a:solidFill>
              </a:rPr>
              <a:t>Στάδιο 2ο </a:t>
            </a:r>
            <a:r>
              <a:rPr lang="el-GR" sz="2200" dirty="0">
                <a:solidFill>
                  <a:schemeClr val="tx2">
                    <a:lumMod val="75000"/>
                  </a:schemeClr>
                </a:solidFill>
              </a:rPr>
              <a:t>- γνωμοδοτήσεις των αρμόδιων υπηρεσιών: με την άπρακτη παρέλευση των προθεσμιών οι γνωμοδοτήσεις θεωρούνται θετικές και δεν θα κωλύεται η συνέχιση της διαδικασίας</a:t>
            </a:r>
          </a:p>
          <a:p>
            <a:pPr marL="363538" lvl="2" indent="0" algn="just">
              <a:buClr>
                <a:schemeClr val="tx2"/>
              </a:buClr>
              <a:buSzPct val="110000"/>
              <a:buFont typeface="Verdana" panose="020B0604030504040204" pitchFamily="34" charset="0"/>
              <a:buNone/>
            </a:pPr>
            <a:r>
              <a:rPr lang="el-GR" sz="2000" u="sng" dirty="0">
                <a:solidFill>
                  <a:schemeClr val="tx2">
                    <a:lumMod val="75000"/>
                  </a:schemeClr>
                </a:solidFill>
              </a:rPr>
              <a:t>Εξαίρεση</a:t>
            </a:r>
            <a:r>
              <a:rPr lang="el-GR" sz="2000" dirty="0">
                <a:solidFill>
                  <a:schemeClr val="tx2">
                    <a:lumMod val="75000"/>
                  </a:schemeClr>
                </a:solidFill>
              </a:rPr>
              <a:t> θα αποτελούν οι ουσιώδεις γνωμοδοτήσεις (π.χ. αρχαιολογικών και δασικών) </a:t>
            </a:r>
            <a:r>
              <a:rPr lang="el-GR" sz="2000" dirty="0" smtClean="0">
                <a:solidFill>
                  <a:schemeClr val="tx2">
                    <a:lumMod val="75000"/>
                  </a:schemeClr>
                </a:solidFill>
              </a:rPr>
              <a:t>που όμως </a:t>
            </a:r>
            <a:r>
              <a:rPr lang="el-GR" sz="2000" dirty="0">
                <a:solidFill>
                  <a:schemeClr val="tx2">
                    <a:lumMod val="75000"/>
                  </a:schemeClr>
                </a:solidFill>
              </a:rPr>
              <a:t>θα παραπέμπονται στο Κεντρικό Συμβούλιο Περιβαλλοντικής </a:t>
            </a:r>
            <a:r>
              <a:rPr lang="el-GR" sz="2000" dirty="0" err="1">
                <a:solidFill>
                  <a:schemeClr val="tx2">
                    <a:lumMod val="75000"/>
                  </a:schemeClr>
                </a:solidFill>
              </a:rPr>
              <a:t>Αδειοδότησης</a:t>
            </a:r>
            <a:r>
              <a:rPr lang="el-GR" sz="2000" dirty="0">
                <a:solidFill>
                  <a:schemeClr val="tx2">
                    <a:lumMod val="75000"/>
                  </a:schemeClr>
                </a:solidFill>
              </a:rPr>
              <a:t> – ΚΕΣΠΑ (για έργα Α1) και στο Περιφερειακό Συμβούλιο Περιβαλλοντικής </a:t>
            </a:r>
            <a:r>
              <a:rPr lang="el-GR" sz="2000" dirty="0" err="1">
                <a:solidFill>
                  <a:schemeClr val="tx2">
                    <a:lumMod val="75000"/>
                  </a:schemeClr>
                </a:solidFill>
              </a:rPr>
              <a:t>Αδειοδότησης</a:t>
            </a:r>
            <a:r>
              <a:rPr lang="el-GR" sz="2000" dirty="0">
                <a:solidFill>
                  <a:schemeClr val="tx2">
                    <a:lumMod val="75000"/>
                  </a:schemeClr>
                </a:solidFill>
              </a:rPr>
              <a:t> - ΠΕΣΠΑ (για έργα Α2</a:t>
            </a:r>
            <a:r>
              <a:rPr lang="el-GR" sz="2000" dirty="0" smtClean="0">
                <a:solidFill>
                  <a:schemeClr val="tx2">
                    <a:lumMod val="75000"/>
                  </a:schemeClr>
                </a:solidFill>
              </a:rPr>
              <a:t>)</a:t>
            </a:r>
            <a:endParaRPr lang="el-GR" sz="2000" dirty="0">
              <a:solidFill>
                <a:schemeClr val="tx2">
                  <a:lumMod val="75000"/>
                </a:schemeClr>
              </a:solidFill>
            </a:endParaRPr>
          </a:p>
          <a:p>
            <a:pPr marL="363538" lvl="2" indent="0" algn="just">
              <a:buClr>
                <a:schemeClr val="tx2"/>
              </a:buClr>
              <a:buSzPct val="110000"/>
              <a:buFont typeface="Verdana" panose="020B0604030504040204" pitchFamily="34" charset="0"/>
              <a:buNone/>
            </a:pPr>
            <a:r>
              <a:rPr lang="el-GR" sz="2000" dirty="0">
                <a:solidFill>
                  <a:schemeClr val="tx2">
                    <a:lumMod val="75000"/>
                  </a:schemeClr>
                </a:solidFill>
              </a:rPr>
              <a:t>Η σύγκλιση του ΚΕΣΠΑ και του ΠΕΣΠΑ θα γίνεται </a:t>
            </a:r>
            <a:r>
              <a:rPr lang="el-GR" sz="2000" b="1" dirty="0">
                <a:solidFill>
                  <a:schemeClr val="tx2">
                    <a:lumMod val="75000"/>
                  </a:schemeClr>
                </a:solidFill>
              </a:rPr>
              <a:t>εντός 20 ημερών</a:t>
            </a:r>
            <a:r>
              <a:rPr lang="el-GR" sz="2000" dirty="0">
                <a:solidFill>
                  <a:schemeClr val="tx2">
                    <a:lumMod val="75000"/>
                  </a:schemeClr>
                </a:solidFill>
              </a:rPr>
              <a:t> και στη συνεδρίαση θα παρίσταται υποχρεωτικά και θα γνωμοδοτεί ο προϊστάμενος της Γ.Δ. της υπηρεσίας που δεν γνωμοδότησε </a:t>
            </a:r>
            <a:r>
              <a:rPr lang="el-GR" sz="2000" dirty="0" smtClean="0">
                <a:solidFill>
                  <a:schemeClr val="tx2">
                    <a:lumMod val="75000"/>
                  </a:schemeClr>
                </a:solidFill>
              </a:rPr>
              <a:t>εμπρόθεσμα. </a:t>
            </a:r>
            <a:r>
              <a:rPr lang="el-GR" sz="2000" b="1" dirty="0" smtClean="0">
                <a:solidFill>
                  <a:schemeClr val="tx2">
                    <a:lumMod val="75000"/>
                  </a:schemeClr>
                </a:solidFill>
              </a:rPr>
              <a:t>Η αλλαγή αυτή έχει τεράστια σημασία, καθώς σε αυτές τις υπηρεσίες υπήρχαν καθυστερήσεις από μήνες έως και χρόνια</a:t>
            </a:r>
            <a:endParaRPr lang="el-GR" sz="2000" b="1" dirty="0">
              <a:solidFill>
                <a:schemeClr val="tx2">
                  <a:lumMod val="75000"/>
                </a:schemeClr>
              </a:solidFill>
            </a:endParaRPr>
          </a:p>
        </p:txBody>
      </p:sp>
    </p:spTree>
    <p:extLst>
      <p:ext uri="{BB962C8B-B14F-4D97-AF65-F5344CB8AC3E}">
        <p14:creationId xmlns:p14="http://schemas.microsoft.com/office/powerpoint/2010/main" val="678906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Θέση αριθμού διαφάνειας 3">
            <a:extLst>
              <a:ext uri="{FF2B5EF4-FFF2-40B4-BE49-F238E27FC236}">
                <a16:creationId xmlns:a16="http://schemas.microsoft.com/office/drawing/2014/main" xmlns="" id="{3BE1745A-0027-421D-8DC8-0F3D177BF16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C3137EC-BCE7-40D2-B64F-FBDA8047A32A}" type="slidenum">
              <a:rPr kumimoji="0" lang="el-GR"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l-GR"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5" name="TextBox 4">
            <a:extLst>
              <a:ext uri="{FF2B5EF4-FFF2-40B4-BE49-F238E27FC236}">
                <a16:creationId xmlns:a16="http://schemas.microsoft.com/office/drawing/2014/main" xmlns="" id="{5AD385B7-A2B1-4EF9-A9D9-26FE258C1CAF}"/>
              </a:ext>
            </a:extLst>
          </p:cNvPr>
          <p:cNvSpPr txBox="1"/>
          <p:nvPr/>
        </p:nvSpPr>
        <p:spPr>
          <a:xfrm>
            <a:off x="9541859" y="295684"/>
            <a:ext cx="1688671" cy="535531"/>
          </a:xfrm>
          <a:prstGeom prst="rect">
            <a:avLst/>
          </a:prstGeom>
          <a:noFill/>
        </p:spPr>
        <p:txBody>
          <a:bodyPr wrap="square" rtlCol="0">
            <a:spAutoFit/>
          </a:bodyPr>
          <a:lstStyle/>
          <a:p>
            <a:pPr>
              <a:lnSpc>
                <a:spcPct val="80000"/>
              </a:lnSpc>
            </a:pPr>
            <a:r>
              <a:rPr lang="el-GR" sz="1200" b="1" spc="80" baseline="0" dirty="0">
                <a:latin typeface="+mj-lt"/>
              </a:rPr>
              <a:t>ΥΠΟΥΡΓΕΙΟ ΠΕΡΙΒΑΛΛΟΝΤΟΣ ΚΑΙ ΕΝΕΡΓΕΙΑΣ</a:t>
            </a:r>
          </a:p>
        </p:txBody>
      </p:sp>
      <p:pic>
        <p:nvPicPr>
          <p:cNvPr id="6" name="Picture 4" descr="Image result for ÎµÎ»Î»Î·Î½Î¹ÎºÎ· Î´Î·Î¼Î¿ÎºÏÎ±ÏÎ¹Î± logo">
            <a:extLst>
              <a:ext uri="{FF2B5EF4-FFF2-40B4-BE49-F238E27FC236}">
                <a16:creationId xmlns:a16="http://schemas.microsoft.com/office/drawing/2014/main" xmlns="" id="{A24537A5-B2C6-44DC-AF29-6A6C08ED9A0A}"/>
              </a:ext>
            </a:extLst>
          </p:cNvPr>
          <p:cNvPicPr/>
          <p:nvPr/>
        </p:nvPicPr>
        <p:blipFill>
          <a:blip r:embed="rId2" cstate="print"/>
          <a:stretch/>
        </p:blipFill>
        <p:spPr>
          <a:xfrm>
            <a:off x="215939" y="254447"/>
            <a:ext cx="639360" cy="596160"/>
          </a:xfrm>
          <a:prstGeom prst="rect">
            <a:avLst/>
          </a:prstGeom>
          <a:ln>
            <a:noFill/>
          </a:ln>
        </p:spPr>
      </p:pic>
      <p:sp>
        <p:nvSpPr>
          <p:cNvPr id="7" name="TextBox 6">
            <a:extLst>
              <a:ext uri="{FF2B5EF4-FFF2-40B4-BE49-F238E27FC236}">
                <a16:creationId xmlns:a16="http://schemas.microsoft.com/office/drawing/2014/main" xmlns="" id="{E49C0DCC-7EBB-4901-B05E-5C49C47ADA70}"/>
              </a:ext>
            </a:extLst>
          </p:cNvPr>
          <p:cNvSpPr txBox="1"/>
          <p:nvPr/>
        </p:nvSpPr>
        <p:spPr>
          <a:xfrm>
            <a:off x="864824" y="369550"/>
            <a:ext cx="1688671" cy="387798"/>
          </a:xfrm>
          <a:prstGeom prst="rect">
            <a:avLst/>
          </a:prstGeom>
          <a:noFill/>
        </p:spPr>
        <p:txBody>
          <a:bodyPr wrap="square" rtlCol="0">
            <a:spAutoFit/>
          </a:bodyPr>
          <a:lstStyle/>
          <a:p>
            <a:pPr>
              <a:lnSpc>
                <a:spcPct val="80000"/>
              </a:lnSpc>
            </a:pPr>
            <a:r>
              <a:rPr lang="el-GR" sz="1200" b="1" spc="80" baseline="0" dirty="0">
                <a:latin typeface="+mj-lt"/>
              </a:rPr>
              <a:t>ΕΛΛΗΝΙΚΗ ΔΗΜΟΚΡΑΤΙΑ</a:t>
            </a:r>
          </a:p>
        </p:txBody>
      </p:sp>
      <p:pic>
        <p:nvPicPr>
          <p:cNvPr id="8" name="Picture 2" descr="No photo description available.">
            <a:extLst>
              <a:ext uri="{FF2B5EF4-FFF2-40B4-BE49-F238E27FC236}">
                <a16:creationId xmlns:a16="http://schemas.microsoft.com/office/drawing/2014/main" xmlns="" id="{2827A967-0055-450C-B964-365C505AFA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27176" y="232487"/>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8">
            <a:extLst>
              <a:ext uri="{FF2B5EF4-FFF2-40B4-BE49-F238E27FC236}">
                <a16:creationId xmlns:a16="http://schemas.microsoft.com/office/drawing/2014/main" xmlns="" id="{EDC68D05-0613-4A5E-8585-7F09240B119C}"/>
              </a:ext>
            </a:extLst>
          </p:cNvPr>
          <p:cNvSpPr txBox="1">
            <a:spLocks/>
          </p:cNvSpPr>
          <p:nvPr/>
        </p:nvSpPr>
        <p:spPr bwMode="auto">
          <a:xfrm>
            <a:off x="724811" y="2013407"/>
            <a:ext cx="10970580" cy="386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47675" indent="-382588" algn="l" rtl="0" eaLnBrk="1" fontAlgn="base" hangingPunct="1">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anose="020B0604030504040204"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anose="05020102010507070707"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anose="05020102010507070707"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8BC6EB"/>
              </a:buClr>
              <a:buFont typeface="Wingdings 2" panose="05020102010507070707"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80963" lvl="1" indent="0" algn="just">
              <a:buClr>
                <a:schemeClr val="tx2"/>
              </a:buClr>
              <a:buSzPct val="110000"/>
              <a:buFont typeface="Verdana" panose="020B0604030504040204" pitchFamily="34" charset="0"/>
              <a:buNone/>
            </a:pPr>
            <a:r>
              <a:rPr lang="el-GR" sz="2200" b="1" dirty="0">
                <a:solidFill>
                  <a:schemeClr val="tx2">
                    <a:lumMod val="75000"/>
                  </a:schemeClr>
                </a:solidFill>
              </a:rPr>
              <a:t>Στάδιο 3ο </a:t>
            </a:r>
            <a:r>
              <a:rPr lang="el-GR" sz="2200" dirty="0">
                <a:solidFill>
                  <a:schemeClr val="tx2">
                    <a:lumMod val="75000"/>
                  </a:schemeClr>
                </a:solidFill>
              </a:rPr>
              <a:t>- ενοποίηση των 3 σταδίων: της αξιολόγησης γνωμοδοτήσεων και της Μελέτης Περιβαλλοντικών Επιπτώσεων (ΜΠΕ), σύνταξης ΑΕΠΟ και έκδοσης ΑΕΠΟ</a:t>
            </a:r>
          </a:p>
          <a:p>
            <a:pPr marL="538861" lvl="1" indent="0" algn="just">
              <a:buClr>
                <a:schemeClr val="tx2"/>
              </a:buClr>
              <a:buSzPct val="110000"/>
              <a:buFont typeface="Verdana" panose="020B0604030504040204" pitchFamily="34" charset="0"/>
              <a:buNone/>
            </a:pPr>
            <a:endParaRPr lang="el-GR" sz="2200" dirty="0">
              <a:solidFill>
                <a:schemeClr val="tx2">
                  <a:lumMod val="75000"/>
                </a:schemeClr>
              </a:solidFill>
            </a:endParaRPr>
          </a:p>
          <a:p>
            <a:pPr marL="709613" lvl="1" indent="-342900" algn="just">
              <a:buClr>
                <a:schemeClr val="tx2"/>
              </a:buClr>
              <a:buSzPct val="110000"/>
              <a:buFont typeface="Wingdings" panose="05000000000000000000" pitchFamily="2" charset="2"/>
              <a:buChar char="Ø"/>
            </a:pPr>
            <a:r>
              <a:rPr lang="el-GR" sz="2200" b="1" i="1" dirty="0">
                <a:solidFill>
                  <a:schemeClr val="tx2">
                    <a:lumMod val="75000"/>
                  </a:schemeClr>
                </a:solidFill>
              </a:rPr>
              <a:t>Με την άπρακτη παρέλευση της προθεσμίας των 30 ημερών, ο Γ.Γ. του ΥΠΕΝ (ή ο Συντονιστής της Αποκεντρωμένης Διοίκησης για έργα Α2) θα υποχρεούται να προβεί στην έκδοση της ΑΕΠΟ</a:t>
            </a:r>
          </a:p>
          <a:p>
            <a:pPr marL="538861" lvl="1" indent="0" algn="just">
              <a:buClr>
                <a:schemeClr val="tx2"/>
              </a:buClr>
              <a:buSzPct val="110000"/>
              <a:buNone/>
            </a:pPr>
            <a:endParaRPr lang="el-GR" sz="2200" b="1" i="1" dirty="0">
              <a:solidFill>
                <a:schemeClr val="tx2">
                  <a:lumMod val="75000"/>
                </a:schemeClr>
              </a:solidFill>
            </a:endParaRPr>
          </a:p>
          <a:p>
            <a:pPr marL="538861" lvl="1" indent="0" algn="just">
              <a:buClr>
                <a:schemeClr val="tx2"/>
              </a:buClr>
              <a:buSzPct val="110000"/>
              <a:buNone/>
            </a:pPr>
            <a:endParaRPr lang="el-GR" sz="2200" b="1" i="1" dirty="0">
              <a:solidFill>
                <a:schemeClr val="tx2">
                  <a:lumMod val="75000"/>
                </a:schemeClr>
              </a:solidFill>
            </a:endParaRPr>
          </a:p>
          <a:p>
            <a:pPr marL="538861" lvl="1" indent="0" algn="just">
              <a:buClr>
                <a:schemeClr val="tx2"/>
              </a:buClr>
              <a:buSzPct val="110000"/>
              <a:buNone/>
            </a:pPr>
            <a:endParaRPr lang="el-GR" sz="2200" b="1" i="1" dirty="0">
              <a:solidFill>
                <a:schemeClr val="tx2">
                  <a:lumMod val="75000"/>
                </a:schemeClr>
              </a:solidFill>
            </a:endParaRPr>
          </a:p>
          <a:p>
            <a:pPr marL="881761" lvl="1" indent="-342900" algn="just">
              <a:buClr>
                <a:schemeClr val="tx2"/>
              </a:buClr>
              <a:buSzPct val="110000"/>
              <a:buFont typeface="Wingdings" panose="05000000000000000000" pitchFamily="2" charset="2"/>
              <a:buChar char="Ø"/>
            </a:pPr>
            <a:endParaRPr lang="el-GR" sz="2200" b="1" i="1" dirty="0">
              <a:solidFill>
                <a:schemeClr val="tx2">
                  <a:lumMod val="75000"/>
                </a:schemeClr>
              </a:solidFill>
            </a:endParaRPr>
          </a:p>
          <a:p>
            <a:pPr marL="538861" lvl="1" indent="0" algn="just">
              <a:buClr>
                <a:schemeClr val="tx2"/>
              </a:buClr>
              <a:buSzPct val="110000"/>
              <a:buNone/>
            </a:pPr>
            <a:endParaRPr lang="el-GR" sz="2200" b="1" i="1" dirty="0">
              <a:solidFill>
                <a:schemeClr val="tx2">
                  <a:lumMod val="75000"/>
                </a:schemeClr>
              </a:solidFill>
              <a:highlight>
                <a:srgbClr val="FFFF00"/>
              </a:highlight>
            </a:endParaRPr>
          </a:p>
        </p:txBody>
      </p:sp>
    </p:spTree>
    <p:extLst>
      <p:ext uri="{BB962C8B-B14F-4D97-AF65-F5344CB8AC3E}">
        <p14:creationId xmlns:p14="http://schemas.microsoft.com/office/powerpoint/2010/main" val="375919442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ΘέμαND_progr_diagonios_paideia">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Ζωντάνι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Ζωντάνι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xmlns="" name="ΘέμαND_progr_diagonios_paideia" id="{C9ABE175-F3B2-4934-84E5-0C5BCBA207E1}" vid="{5E66AF07-6854-4141-AC31-135A272EB8B1}"/>
    </a:ext>
  </a:extLst>
</a:theme>
</file>

<file path=ppt/theme/theme3.xml><?xml version="1.0" encoding="utf-8"?>
<a:theme xmlns:a="http://schemas.openxmlformats.org/drawingml/2006/main" name="1_ΘέμαND_progr_diagonios_paideia">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Ζωντάνι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Ζωντάνι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xmlns="" name="ΘέμαND_progr_diagonios_paideia" id="{C9ABE175-F3B2-4934-84E5-0C5BCBA207E1}" vid="{5E66AF07-6854-4141-AC31-135A272EB8B1}"/>
    </a:ext>
  </a:extLst>
</a:theme>
</file>

<file path=ppt/theme/theme4.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ΘέμαND_progr_diagonios1</Template>
  <TotalTime>4835</TotalTime>
  <Words>3582</Words>
  <Application>Microsoft Office PowerPoint</Application>
  <PresentationFormat>Προσαρμογή</PresentationFormat>
  <Paragraphs>410</Paragraphs>
  <Slides>51</Slides>
  <Notes>0</Notes>
  <HiddenSlides>0</HiddenSlides>
  <MMClips>0</MMClips>
  <ScaleCrop>false</ScaleCrop>
  <HeadingPairs>
    <vt:vector size="4" baseType="variant">
      <vt:variant>
        <vt:lpstr>Θέμα</vt:lpstr>
      </vt:variant>
      <vt:variant>
        <vt:i4>3</vt:i4>
      </vt:variant>
      <vt:variant>
        <vt:lpstr>Τίτλοι διαφανειών</vt:lpstr>
      </vt:variant>
      <vt:variant>
        <vt:i4>51</vt:i4>
      </vt:variant>
    </vt:vector>
  </HeadingPairs>
  <TitlesOfParts>
    <vt:vector size="54" baseType="lpstr">
      <vt:lpstr>Custom Design</vt:lpstr>
      <vt:lpstr>ΘέμαND_progr_diagonios_paideia</vt:lpstr>
      <vt:lpstr>1_ΘέμαND_progr_diagonios_paideia</vt:lpstr>
      <vt:lpstr>Παρουσίαση του PowerPoint</vt:lpstr>
      <vt:lpstr>Οι 9 μεγάλες παρεμβάσεις  του περιβαλλοντικού νομοσχεδίου</vt:lpstr>
      <vt:lpstr>Οι 4 βασικοί στόχοι</vt:lpstr>
      <vt:lpstr>Απλοποίηση περιβαλλοντικών αδειοδοτήσεων</vt:lpstr>
      <vt:lpstr>ΠΡΟΒΛΗΜΑ: Γραφειοκρατία και μεγάλες καθυστερήσεις</vt:lpstr>
      <vt:lpstr>Παρουσίαση του PowerPoint</vt:lpstr>
      <vt:lpstr>1. Απλοποίηση διαδικασίας έκδοσης περιβαλλοντικών όρων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2. Απλοποίηση διαδικασίας τροποποίησης και ανανέωσης  περιβαλλοντικών όρων</vt:lpstr>
      <vt:lpstr>Παρουσίαση του PowerPoint</vt:lpstr>
      <vt:lpstr>3. Αναβάθμιση Ηλεκτρονικού Περιβαλλοντικού Μητρώου     (ΗΠΜ)</vt:lpstr>
      <vt:lpstr>Απλοποίηση αδειοδότησης ΑΠΕ</vt:lpstr>
      <vt:lpstr>Παρουσίαση του PowerPoint</vt:lpstr>
      <vt:lpstr>Παρουσίαση του PowerPoint</vt:lpstr>
      <vt:lpstr>Παρουσίαση του PowerPoint</vt:lpstr>
      <vt:lpstr>Παρουσίαση του PowerPoint</vt:lpstr>
      <vt:lpstr>Νέο ευρωπαϊκό μοντέλο διαχείρισης Προστατευόμενων Περιοχών</vt:lpstr>
      <vt:lpstr>Παρουσίαση του PowerPoint</vt:lpstr>
      <vt:lpstr>Παρουσίαση του PowerPoint</vt:lpstr>
      <vt:lpstr>Παρουσίαση του PowerPoint</vt:lpstr>
      <vt:lpstr>Παρουσίαση του PowerPoint</vt:lpstr>
      <vt:lpstr>Αντιμετώπιση του προβλήματος των δασικών χαρτών</vt:lpstr>
      <vt:lpstr>ΠΡΟΒΛΗΜΑ: Το έργο των δασικών χαρτών καρκινοβατεί</vt:lpstr>
      <vt:lpstr>Παρουσίαση του PowerPoint</vt:lpstr>
      <vt:lpstr>Παρουσίαση του PowerPoint</vt:lpstr>
      <vt:lpstr>Ρυθμίσεις για τις οικιστικές πυκνώσεις</vt:lpstr>
      <vt:lpstr>ΠΡΟΒΛΗΜΑ: Αδιέξοδο με τις οικιστικές πυκνώσεις</vt:lpstr>
      <vt:lpstr>Παρουσίαση του PowerPoint</vt:lpstr>
      <vt:lpstr>Παρουσίαση του PowerPoint</vt:lpstr>
      <vt:lpstr>Παρουσίαση του PowerPoint</vt:lpstr>
      <vt:lpstr>Ζωνοποίηση περιοχών Natura</vt:lpstr>
      <vt:lpstr>Παρουσίαση του PowerPoint</vt:lpstr>
      <vt:lpstr>Παρουσίαση του PowerPoint</vt:lpstr>
      <vt:lpstr>Παρουσίαση του PowerPoint</vt:lpstr>
      <vt:lpstr>Διαχείριση αποβλήτων</vt:lpstr>
      <vt:lpstr>Παρουσίαση του PowerPoint</vt:lpstr>
      <vt:lpstr>Παρουσίαση του PowerPoint</vt:lpstr>
      <vt:lpstr>Παρουσίαση του PowerPoint</vt:lpstr>
      <vt:lpstr>Παρουσίαση του PowerPoint</vt:lpstr>
      <vt:lpstr>Επέκταση ανταποδοτικού τέλους για την πλαστική σακούλα</vt:lpstr>
      <vt:lpstr>Παρουσίαση του PowerPoint</vt:lpstr>
      <vt:lpstr>Παρουσίαση του PowerPoint</vt:lpstr>
      <vt:lpstr>Ιδιωτικές Συνδέσεις (αστικά λύματα)</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Χρήστης των Windows</dc:creator>
  <cp:lastModifiedBy>Christina Tartampouka</cp:lastModifiedBy>
  <cp:revision>703</cp:revision>
  <cp:lastPrinted>2020-02-26T16:48:18Z</cp:lastPrinted>
  <dcterms:created xsi:type="dcterms:W3CDTF">2017-03-31T18:03:23Z</dcterms:created>
  <dcterms:modified xsi:type="dcterms:W3CDTF">2020-02-27T10:26:19Z</dcterms:modified>
</cp:coreProperties>
</file>